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60" r:id="rId4"/>
    <p:sldId id="264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2021-03-29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2021-03-29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2021-03-29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2021-03-29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2021-03-29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2021-03-29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2021-03-29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2021-03-29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2021-03-29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2021-03-29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2021-03-29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2021-03-29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F2EA-3B34-45C6-B275-4F7CE2283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1" y="758952"/>
            <a:ext cx="10633717" cy="287348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Public Diplomacy during </a:t>
            </a:r>
            <a:br>
              <a:rPr lang="en-US" sz="4400" dirty="0"/>
            </a:br>
            <a:r>
              <a:rPr lang="en-US" sz="4400" dirty="0"/>
              <a:t>Pandemic Times: 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The ‘Taiwan Can Help’ Campaign in </a:t>
            </a:r>
            <a:br>
              <a:rPr lang="en-US" sz="4000" dirty="0"/>
            </a:br>
            <a:r>
              <a:rPr lang="en-US" sz="4000" dirty="0"/>
              <a:t>Latin America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AD124A-855D-4FBD-96E1-26E5D785F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1" y="4429387"/>
            <a:ext cx="10734385" cy="206285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Fabricio A. Fonseca, Ph.D.</a:t>
            </a:r>
          </a:p>
          <a:p>
            <a:pPr algn="ctr"/>
            <a:r>
              <a:rPr lang="en-US" sz="1900" dirty="0" err="1"/>
              <a:t>Tamkang</a:t>
            </a:r>
            <a:r>
              <a:rPr lang="en-US" sz="1900" dirty="0"/>
              <a:t> University</a:t>
            </a:r>
          </a:p>
          <a:p>
            <a:pPr algn="ctr"/>
            <a:r>
              <a:rPr lang="en-US" sz="1900" dirty="0"/>
              <a:t>The 18</a:t>
            </a:r>
            <a:r>
              <a:rPr lang="en-US" sz="1900" baseline="30000" dirty="0"/>
              <a:t>th</a:t>
            </a:r>
            <a:r>
              <a:rPr lang="en-US" sz="1900" dirty="0"/>
              <a:t> Annual Conference of European Association of Taiwan Studies</a:t>
            </a:r>
          </a:p>
          <a:p>
            <a:pPr algn="ctr"/>
            <a:r>
              <a:rPr lang="en-US" sz="1900" dirty="0"/>
              <a:t>April 15, 2021</a:t>
            </a:r>
          </a:p>
        </p:txBody>
      </p:sp>
    </p:spTree>
    <p:extLst>
      <p:ext uri="{BB962C8B-B14F-4D97-AF65-F5344CB8AC3E}">
        <p14:creationId xmlns:p14="http://schemas.microsoft.com/office/powerpoint/2010/main" val="351874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CCD7-F2AE-403B-87F4-6C9C2969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17" y="267854"/>
            <a:ext cx="9692640" cy="869286"/>
          </a:xfrm>
        </p:spPr>
        <p:txBody>
          <a:bodyPr/>
          <a:lstStyle/>
          <a:p>
            <a:r>
              <a:rPr lang="en-US" dirty="0"/>
              <a:t>Public and Parliamentary Diplomacy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B5DA-3A52-4DC9-A4D5-219BC7170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1616364"/>
            <a:ext cx="8235193" cy="5176981"/>
          </a:xfrm>
        </p:spPr>
        <p:txBody>
          <a:bodyPr>
            <a:normAutofit/>
          </a:bodyPr>
          <a:lstStyle/>
          <a:p>
            <a:r>
              <a:rPr lang="en-US" sz="2000" dirty="0"/>
              <a:t>Public Diplomacy</a:t>
            </a:r>
          </a:p>
          <a:p>
            <a:pPr marL="0" indent="0" algn="ctr">
              <a:buNone/>
            </a:pPr>
            <a:r>
              <a:rPr lang="en-US" dirty="0"/>
              <a:t>“Instruments used by states, associations of states, and some sub-state and non-state actors to understand cultures, attitudes and behavior; to build and manage relationships; and to influence thoughts and mobilize actions to advance their interests and values” (Gregory, 2011: 353)</a:t>
            </a:r>
          </a:p>
          <a:p>
            <a:r>
              <a:rPr lang="en-US" sz="2000" dirty="0"/>
              <a:t>Parliamentary Diplomacy</a:t>
            </a:r>
          </a:p>
          <a:p>
            <a:pPr marL="0" indent="0" algn="ctr">
              <a:buNone/>
            </a:pPr>
            <a:r>
              <a:rPr lang="en-US" dirty="0"/>
              <a:t>International activities and actions performed by members of parliaments or legislative bodies, either with other fellow parliamentarians or with public or semi-public actors representing other states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Taiwan’s Parliamentary Diplomacy</a:t>
            </a:r>
          </a:p>
          <a:p>
            <a:pPr lvl="1"/>
            <a:r>
              <a:rPr lang="en-US" sz="1800" dirty="0"/>
              <a:t>Historical experience with the US and the EU</a:t>
            </a:r>
          </a:p>
          <a:p>
            <a:pPr lvl="1"/>
            <a:r>
              <a:rPr lang="en-US" sz="1800" dirty="0"/>
              <a:t>Increasing experience in Latin America</a:t>
            </a:r>
          </a:p>
          <a:p>
            <a:pPr lvl="1"/>
            <a:r>
              <a:rPr lang="en-US" sz="1800" dirty="0"/>
              <a:t>The ‘Formosa Club’</a:t>
            </a:r>
          </a:p>
        </p:txBody>
      </p:sp>
      <p:pic>
        <p:nvPicPr>
          <p:cNvPr id="6146" name="Picture 2" descr="https://www.taipeitimes.com/images/2019/10/18/P03-191018-602.jpg">
            <a:extLst>
              <a:ext uri="{FF2B5EF4-FFF2-40B4-BE49-F238E27FC236}">
                <a16:creationId xmlns:a16="http://schemas.microsoft.com/office/drawing/2014/main" id="{966E3CD0-0754-4807-A57E-9D7E30B09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1" y="1742384"/>
            <a:ext cx="2931393" cy="19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ED6B06-DB30-4CAF-B4E2-E74981FF05F3}"/>
              </a:ext>
            </a:extLst>
          </p:cNvPr>
          <p:cNvSpPr txBox="1"/>
          <p:nvPr/>
        </p:nvSpPr>
        <p:spPr>
          <a:xfrm>
            <a:off x="116607" y="3696646"/>
            <a:ext cx="2595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CNA</a:t>
            </a:r>
          </a:p>
        </p:txBody>
      </p:sp>
      <p:pic>
        <p:nvPicPr>
          <p:cNvPr id="6148" name="Picture 4" descr="Image">
            <a:extLst>
              <a:ext uri="{FF2B5EF4-FFF2-40B4-BE49-F238E27FC236}">
                <a16:creationId xmlns:a16="http://schemas.microsoft.com/office/drawing/2014/main" id="{5A3A3A41-E76D-43C0-9CCD-06EFE6C5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" y="4562379"/>
            <a:ext cx="2972344" cy="167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D3277A-AC87-4999-A3EC-DB131D50DC88}"/>
              </a:ext>
            </a:extLst>
          </p:cNvPr>
          <p:cNvSpPr txBox="1"/>
          <p:nvPr/>
        </p:nvSpPr>
        <p:spPr>
          <a:xfrm>
            <a:off x="75656" y="6234160"/>
            <a:ext cx="2595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Twitter, @</a:t>
            </a:r>
            <a:r>
              <a:rPr lang="en-US" sz="1100" dirty="0" err="1"/>
              <a:t>MOFA_Taiwan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5728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B2E7-6064-4791-8675-2D925B6A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17" y="271462"/>
            <a:ext cx="9692640" cy="1013459"/>
          </a:xfrm>
        </p:spPr>
        <p:txBody>
          <a:bodyPr/>
          <a:lstStyle/>
          <a:p>
            <a:r>
              <a:rPr lang="en-US" dirty="0"/>
              <a:t>COVID-19 and ‘Taiwan Can Help’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FED-7B8E-47C0-8F68-B7F0F43DB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89" y="1805618"/>
            <a:ext cx="7176058" cy="46918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Taiwan’s </a:t>
            </a:r>
            <a:r>
              <a:rPr lang="en-US" dirty="0"/>
              <a:t>effective response to the pandemic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‘Taiwan Can Help, and Taiwan Is Helping’ campaign</a:t>
            </a:r>
          </a:p>
          <a:p>
            <a:pPr lvl="1"/>
            <a:r>
              <a:rPr lang="en-US" dirty="0"/>
              <a:t>Donation of groceries and medical supplies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implementation of ‘Mask Diplomacy’</a:t>
            </a:r>
          </a:p>
          <a:p>
            <a:pPr lvl="1"/>
            <a:r>
              <a:rPr lang="en-US" dirty="0" smtClean="0"/>
              <a:t>Rationing </a:t>
            </a:r>
            <a:r>
              <a:rPr lang="en-US" dirty="0"/>
              <a:t>and state-led </a:t>
            </a:r>
            <a:r>
              <a:rPr lang="en-US" dirty="0" smtClean="0"/>
              <a:t>efforts in mask production</a:t>
            </a:r>
            <a:endParaRPr lang="en-US" dirty="0"/>
          </a:p>
          <a:p>
            <a:pPr lvl="1"/>
            <a:r>
              <a:rPr lang="en-US" dirty="0"/>
              <a:t>The United States and Europe as preferred destinations</a:t>
            </a:r>
          </a:p>
          <a:p>
            <a:endParaRPr lang="en-US" dirty="0" smtClean="0"/>
          </a:p>
          <a:p>
            <a:r>
              <a:rPr lang="en-US" dirty="0" smtClean="0"/>
              <a:t>Expansion </a:t>
            </a:r>
            <a:r>
              <a:rPr lang="en-US" dirty="0"/>
              <a:t>of the TCH campaign to Latin America</a:t>
            </a:r>
          </a:p>
          <a:p>
            <a:pPr lvl="1"/>
            <a:r>
              <a:rPr lang="en-US" dirty="0"/>
              <a:t>Preference to ‘allied countries’</a:t>
            </a:r>
          </a:p>
          <a:p>
            <a:pPr lvl="1"/>
            <a:r>
              <a:rPr lang="en-US" dirty="0"/>
              <a:t>Donations to other friendly </a:t>
            </a:r>
            <a:r>
              <a:rPr lang="en-US" dirty="0" smtClean="0"/>
              <a:t>nations</a:t>
            </a:r>
          </a:p>
          <a:p>
            <a:pPr lvl="1"/>
            <a:r>
              <a:rPr lang="en-US" dirty="0" smtClean="0"/>
              <a:t>The case of Mexico</a:t>
            </a:r>
            <a:endParaRPr lang="en-US" dirty="0"/>
          </a:p>
        </p:txBody>
      </p:sp>
      <p:pic>
        <p:nvPicPr>
          <p:cNvPr id="1026" name="Picture 2" descr="Taiwan in Sweden on Twitter: &quot;#Taiwan's help is on the way! Taiwan will  donate surgical masks to Sweden, together with many countries in the EU,  Asia and Latin America. Taiwan can help">
            <a:extLst>
              <a:ext uri="{FF2B5EF4-FFF2-40B4-BE49-F238E27FC236}">
                <a16:creationId xmlns:a16="http://schemas.microsoft.com/office/drawing/2014/main" id="{7F9081A3-36B9-4788-990E-1FC79BC93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86759"/>
            <a:ext cx="3812307" cy="204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A94847-50FE-4270-B852-14492A34FC62}"/>
              </a:ext>
            </a:extLst>
          </p:cNvPr>
          <p:cNvSpPr txBox="1"/>
          <p:nvPr/>
        </p:nvSpPr>
        <p:spPr>
          <a:xfrm>
            <a:off x="7923644" y="6429520"/>
            <a:ext cx="2595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Twitter, @</a:t>
            </a:r>
            <a:r>
              <a:rPr lang="en-US" sz="1100" dirty="0" err="1"/>
              <a:t>TaiwanInSweden</a:t>
            </a:r>
            <a:endParaRPr lang="en-US" sz="1100" dirty="0"/>
          </a:p>
        </p:txBody>
      </p:sp>
      <p:pic>
        <p:nvPicPr>
          <p:cNvPr id="1028" name="Picture 4" descr="https://cdn-cw-english.cwg.tw/ckeditor/202101/ckeditor-5ff6b7530586b.jpg">
            <a:extLst>
              <a:ext uri="{FF2B5EF4-FFF2-40B4-BE49-F238E27FC236}">
                <a16:creationId xmlns:a16="http://schemas.microsoft.com/office/drawing/2014/main" id="{04691CD3-0879-428E-B2B4-8955FE4FB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371" y="1634864"/>
            <a:ext cx="3585136" cy="24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9BFDC1-C72C-430E-808D-D7D1967FC170}"/>
              </a:ext>
            </a:extLst>
          </p:cNvPr>
          <p:cNvSpPr txBox="1"/>
          <p:nvPr/>
        </p:nvSpPr>
        <p:spPr>
          <a:xfrm>
            <a:off x="7542371" y="4047063"/>
            <a:ext cx="2595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Official Website EU</a:t>
            </a:r>
          </a:p>
        </p:txBody>
      </p:sp>
    </p:spTree>
    <p:extLst>
      <p:ext uri="{BB962C8B-B14F-4D97-AF65-F5344CB8AC3E}">
        <p14:creationId xmlns:p14="http://schemas.microsoft.com/office/powerpoint/2010/main" val="6916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可能是 1 人的圖像">
            <a:extLst>
              <a:ext uri="{FF2B5EF4-FFF2-40B4-BE49-F238E27FC236}">
                <a16:creationId xmlns:a16="http://schemas.microsoft.com/office/drawing/2014/main" id="{84FDB035-4722-49ED-A5BF-2FF84BD7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9" y="1608407"/>
            <a:ext cx="5200871" cy="483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可能是 1 人的圖像">
            <a:extLst>
              <a:ext uri="{FF2B5EF4-FFF2-40B4-BE49-F238E27FC236}">
                <a16:creationId xmlns:a16="http://schemas.microsoft.com/office/drawing/2014/main" id="{336D4EAC-9353-42D6-BA18-CF44D8757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97" y="1315043"/>
            <a:ext cx="4056334" cy="53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0633B2-76B8-417A-BF94-0CA4DFF2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31520"/>
          </a:xfrm>
        </p:spPr>
        <p:txBody>
          <a:bodyPr/>
          <a:lstStyle/>
          <a:p>
            <a:r>
              <a:rPr lang="en-US" dirty="0"/>
              <a:t>‘Taiwan Can Help’ in Mexico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7DFC4-CCF0-455C-95D4-1065B260F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7488" y="1812791"/>
            <a:ext cx="1989328" cy="533248"/>
          </a:xfrm>
          <a:solidFill>
            <a:srgbClr val="F2F2F2">
              <a:alpha val="4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400"/>
              </a:spcBef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baskets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DEAA0-09D7-41E9-A2DB-C969EC205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8047" y="2507550"/>
            <a:ext cx="4067371" cy="1898195"/>
          </a:xfrm>
          <a:solidFill>
            <a:srgbClr val="F2F2F2">
              <a:alpha val="4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15 cooperation projects </a:t>
            </a:r>
          </a:p>
          <a:p>
            <a:pPr lvl="1"/>
            <a:r>
              <a:rPr lang="en-US" b="1" dirty="0"/>
              <a:t>12 federal deputies</a:t>
            </a:r>
          </a:p>
          <a:p>
            <a:pPr lvl="1"/>
            <a:r>
              <a:rPr lang="en-US" b="1" dirty="0"/>
              <a:t>2 senators</a:t>
            </a:r>
          </a:p>
          <a:p>
            <a:pPr lvl="1"/>
            <a:r>
              <a:rPr lang="en-US" b="1" dirty="0"/>
              <a:t>1 state lawmaker in Mexico City</a:t>
            </a:r>
          </a:p>
          <a:p>
            <a:r>
              <a:rPr lang="en-US" b="1" dirty="0"/>
              <a:t>Around 8,500 grocery boxes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104EE-C294-4B91-93A8-78D8CDF93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6480" y="1749482"/>
            <a:ext cx="4480560" cy="53324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BCF98-E7E7-4CCD-AAF8-35A02806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190538" cy="1981323"/>
          </a:xfrm>
          <a:solidFill>
            <a:srgbClr val="F2F2F2">
              <a:alpha val="45098"/>
            </a:srgbClr>
          </a:solidFill>
        </p:spPr>
        <p:txBody>
          <a:bodyPr/>
          <a:lstStyle/>
          <a:p>
            <a:r>
              <a:rPr lang="en-US" b="1" dirty="0" smtClean="0"/>
              <a:t>22</a:t>
            </a:r>
            <a:r>
              <a:rPr lang="en-US" b="1" dirty="0" smtClean="0"/>
              <a:t> </a:t>
            </a:r>
            <a:r>
              <a:rPr lang="en-US" b="1" dirty="0"/>
              <a:t>cooperation projects</a:t>
            </a:r>
          </a:p>
          <a:p>
            <a:pPr lvl="1"/>
            <a:r>
              <a:rPr lang="en-US" b="1" dirty="0" smtClean="0"/>
              <a:t>20</a:t>
            </a:r>
            <a:r>
              <a:rPr lang="en-US" b="1" dirty="0" smtClean="0"/>
              <a:t> </a:t>
            </a:r>
            <a:r>
              <a:rPr lang="en-US" b="1" dirty="0"/>
              <a:t>federal deputies</a:t>
            </a:r>
          </a:p>
          <a:p>
            <a:pPr lvl="1"/>
            <a:r>
              <a:rPr lang="en-US" b="1" dirty="0"/>
              <a:t>1 senator</a:t>
            </a:r>
          </a:p>
          <a:p>
            <a:pPr lvl="1"/>
            <a:r>
              <a:rPr lang="en-US" b="1" dirty="0"/>
              <a:t>1 state lawmaker in Mexico City</a:t>
            </a:r>
          </a:p>
          <a:p>
            <a:r>
              <a:rPr lang="en-US" b="1" dirty="0"/>
              <a:t>Approx. 120 thousand masks</a:t>
            </a:r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0ED87-F215-4F25-9274-B12D9AF2FB88}"/>
              </a:ext>
            </a:extLst>
          </p:cNvPr>
          <p:cNvSpPr txBox="1"/>
          <p:nvPr/>
        </p:nvSpPr>
        <p:spPr>
          <a:xfrm>
            <a:off x="2321836" y="5068808"/>
            <a:ext cx="7376346" cy="1292149"/>
          </a:xfrm>
          <a:prstGeom prst="rect">
            <a:avLst/>
          </a:prstGeom>
          <a:solidFill>
            <a:srgbClr val="F2F2F2">
              <a:alpha val="45098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pc="10" baseline="0"/>
            </a:lvl1pPr>
            <a:lvl2pPr lvl="1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The “Taiwan Friendship Group”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Lawmakers from different states, parties and ideologies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Preference for legislators from the official party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CCF7D0-48F0-479D-8A16-CC436AC43A2D}"/>
              </a:ext>
            </a:extLst>
          </p:cNvPr>
          <p:cNvSpPr txBox="1"/>
          <p:nvPr/>
        </p:nvSpPr>
        <p:spPr>
          <a:xfrm>
            <a:off x="6898178" y="6444085"/>
            <a:ext cx="2595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Facebook, </a:t>
            </a:r>
            <a:r>
              <a:rPr lang="en-US" sz="1100" dirty="0" err="1"/>
              <a:t>TaiwanenMexico</a:t>
            </a: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ACBFB-CA32-4D2A-B99D-BB7E8319FC73}"/>
              </a:ext>
            </a:extLst>
          </p:cNvPr>
          <p:cNvSpPr txBox="1"/>
          <p:nvPr/>
        </p:nvSpPr>
        <p:spPr>
          <a:xfrm>
            <a:off x="294408" y="6444085"/>
            <a:ext cx="2595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Facebook, </a:t>
            </a:r>
            <a:r>
              <a:rPr lang="en-US" sz="1100" dirty="0" err="1"/>
              <a:t>TaiwanenMexico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4256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69ABAD-85FE-44E2-B384-852FC721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99" y="217978"/>
            <a:ext cx="9692640" cy="770313"/>
          </a:xfrm>
        </p:spPr>
        <p:txBody>
          <a:bodyPr/>
          <a:lstStyle/>
          <a:p>
            <a:r>
              <a:rPr lang="en-US" dirty="0"/>
              <a:t>‘Taiwan Can Help’ in Mexico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00" y="1223943"/>
            <a:ext cx="7789985" cy="5510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4985" y="5899638"/>
            <a:ext cx="2426678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States in Mexico where lawmakers cooperated with TECRO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9BFDC1-C72C-430E-808D-D7D1967FC170}"/>
              </a:ext>
            </a:extLst>
          </p:cNvPr>
          <p:cNvSpPr txBox="1"/>
          <p:nvPr/>
        </p:nvSpPr>
        <p:spPr>
          <a:xfrm>
            <a:off x="76742" y="6134743"/>
            <a:ext cx="18112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Author’s elaboration using a template from mapasparacolorear.com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6365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6A1D-A4F3-40D5-85CF-484BDD98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72" y="332509"/>
            <a:ext cx="9692640" cy="860049"/>
          </a:xfrm>
        </p:spPr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64133-4C00-41BA-8475-FF5FE1DC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26" y="1791854"/>
            <a:ext cx="6967728" cy="4351337"/>
          </a:xfrm>
        </p:spPr>
        <p:txBody>
          <a:bodyPr/>
          <a:lstStyle/>
          <a:p>
            <a:r>
              <a:rPr lang="en-US" dirty="0"/>
              <a:t>Taiwan’s effective response as an opportunity to increase its international visibility</a:t>
            </a:r>
          </a:p>
          <a:p>
            <a:r>
              <a:rPr lang="en-US" dirty="0"/>
              <a:t>Combination of public diplomacy instruments and parliamentary diplomacy to carry out ‘Taiwan Can Help’ campaign in Latin America</a:t>
            </a:r>
          </a:p>
          <a:p>
            <a:pPr lvl="1"/>
            <a:r>
              <a:rPr lang="en-US" dirty="0"/>
              <a:t>The case of Mexico as an example of those instruments</a:t>
            </a:r>
          </a:p>
          <a:p>
            <a:r>
              <a:rPr lang="en-US" dirty="0"/>
              <a:t>Taipei’s preference for cooperation with counterparts in the US and the EU</a:t>
            </a:r>
          </a:p>
          <a:p>
            <a:r>
              <a:rPr lang="en-US" dirty="0"/>
              <a:t>New challenges posed by the ongoing stage of the pandemic and the surging demand for vaccines</a:t>
            </a:r>
          </a:p>
          <a:p>
            <a:pPr lvl="1"/>
            <a:r>
              <a:rPr lang="en-US" dirty="0"/>
              <a:t>The case of Paraguay</a:t>
            </a:r>
          </a:p>
          <a:p>
            <a:r>
              <a:rPr lang="en-US" dirty="0"/>
              <a:t>How sustainable is this campaign?</a:t>
            </a:r>
          </a:p>
        </p:txBody>
      </p:sp>
      <p:pic>
        <p:nvPicPr>
          <p:cNvPr id="3074" name="Picture 2" descr="https://aldovazquez.com/wp-content/uploads/2021/03/taiwan.jpg">
            <a:extLst>
              <a:ext uri="{FF2B5EF4-FFF2-40B4-BE49-F238E27FC236}">
                <a16:creationId xmlns:a16="http://schemas.microsoft.com/office/drawing/2014/main" id="{F3132BC3-8DAC-48C2-914B-D4947B960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45" y="1192558"/>
            <a:ext cx="3677527" cy="20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D01894-5109-4D9F-A611-6DAD8ED7DEB9}"/>
              </a:ext>
            </a:extLst>
          </p:cNvPr>
          <p:cNvSpPr txBox="1"/>
          <p:nvPr/>
        </p:nvSpPr>
        <p:spPr>
          <a:xfrm>
            <a:off x="7555345" y="3224875"/>
            <a:ext cx="2595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aldovazquez.com</a:t>
            </a:r>
          </a:p>
        </p:txBody>
      </p:sp>
      <p:pic>
        <p:nvPicPr>
          <p:cNvPr id="3076" name="Picture 4" descr="可能是 18 個人的圖像">
            <a:extLst>
              <a:ext uri="{FF2B5EF4-FFF2-40B4-BE49-F238E27FC236}">
                <a16:creationId xmlns:a16="http://schemas.microsoft.com/office/drawing/2014/main" id="{6704EB84-4D3E-4947-8D10-ED8DD7510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81" y="3872344"/>
            <a:ext cx="3389746" cy="25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53EEDC-0E11-4B05-95D9-3E7B004A3720}"/>
              </a:ext>
            </a:extLst>
          </p:cNvPr>
          <p:cNvSpPr txBox="1"/>
          <p:nvPr/>
        </p:nvSpPr>
        <p:spPr>
          <a:xfrm>
            <a:off x="7555345" y="6414654"/>
            <a:ext cx="2595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Facebook, </a:t>
            </a:r>
            <a:r>
              <a:rPr lang="en-US" sz="1100" dirty="0" err="1"/>
              <a:t>TaiwanenMexico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3664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206</TotalTime>
  <Words>402</Words>
  <Application>Microsoft Office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Schoolbook</vt:lpstr>
      <vt:lpstr>Wingdings 2</vt:lpstr>
      <vt:lpstr>View</vt:lpstr>
      <vt:lpstr>Public Diplomacy during  Pandemic Times:  The ‘Taiwan Can Help’ Campaign in  Latin America</vt:lpstr>
      <vt:lpstr>Public and Parliamentary Diplomacy</vt:lpstr>
      <vt:lpstr>COVID-19 and ‘Taiwan Can Help’</vt:lpstr>
      <vt:lpstr>‘Taiwan Can Help’ in Mexico</vt:lpstr>
      <vt:lpstr>‘Taiwan Can Help’ in Mexico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Diplomacy during  Pandemic Times:  The ‘Taiwan Can Help’ Campaign in  Latin America</dc:title>
  <dc:creator>USER1</dc:creator>
  <cp:lastModifiedBy>Windows 使用者</cp:lastModifiedBy>
  <cp:revision>22</cp:revision>
  <dcterms:created xsi:type="dcterms:W3CDTF">2021-03-28T11:30:45Z</dcterms:created>
  <dcterms:modified xsi:type="dcterms:W3CDTF">2021-03-29T08:41:29Z</dcterms:modified>
</cp:coreProperties>
</file>