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62" r:id="rId2"/>
    <p:sldId id="271" r:id="rId3"/>
    <p:sldId id="259" r:id="rId4"/>
    <p:sldId id="263" r:id="rId5"/>
    <p:sldId id="258" r:id="rId6"/>
    <p:sldId id="266" r:id="rId7"/>
    <p:sldId id="267" r:id="rId8"/>
    <p:sldId id="273" r:id="rId9"/>
    <p:sldId id="274" r:id="rId10"/>
    <p:sldId id="270" r:id="rId11"/>
    <p:sldId id="268" r:id="rId12"/>
  </p:sldIdLst>
  <p:sldSz cx="12192000" cy="6858000"/>
  <p:notesSz cx="6858000" cy="9144000"/>
  <p:defaultTextStyle>
    <a:defPPr>
      <a:defRPr lang="en-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564B1A-082A-A04B-9BFF-FD2890DC686F}" v="77" dt="2021-04-04T06:20:01.2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97"/>
  </p:normalViewPr>
  <p:slideViewPr>
    <p:cSldViewPr snapToGrid="0" snapToObjects="1">
      <p:cViewPr varScale="1">
        <p:scale>
          <a:sx n="108" d="100"/>
          <a:sy n="108" d="100"/>
        </p:scale>
        <p:origin x="73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357CA8-C4F6-7C40-A9E6-7F8CF7CB6A3E}" type="datetimeFigureOut">
              <a:rPr lang="en-SK" smtClean="0"/>
              <a:t>04/04/2021</a:t>
            </a:fld>
            <a:endParaRPr lang="en-S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6C8FD1-EDE5-354C-A6CD-7072407BD294}" type="slidenum">
              <a:rPr lang="en-SK" smtClean="0"/>
              <a:t>‹#›</a:t>
            </a:fld>
            <a:endParaRPr lang="en-SK"/>
          </a:p>
        </p:txBody>
      </p:sp>
    </p:spTree>
    <p:extLst>
      <p:ext uri="{BB962C8B-B14F-4D97-AF65-F5344CB8AC3E}">
        <p14:creationId xmlns:p14="http://schemas.microsoft.com/office/powerpoint/2010/main" val="3860182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 Slovakia’s 3</a:t>
            </a:r>
            <a:r>
              <a:rPr lang="en-GB" sz="1200" kern="1200" baseline="30000" dirty="0">
                <a:solidFill>
                  <a:schemeClr val="tx1"/>
                </a:solidFill>
                <a:effectLst/>
                <a:latin typeface="+mn-lt"/>
                <a:ea typeface="+mn-ea"/>
                <a:cs typeface="+mn-cs"/>
              </a:rPr>
              <a:t>rd</a:t>
            </a:r>
            <a:r>
              <a:rPr lang="en-GB" sz="1200" kern="1200" dirty="0">
                <a:solidFill>
                  <a:schemeClr val="tx1"/>
                </a:solidFill>
                <a:effectLst/>
                <a:latin typeface="+mn-lt"/>
                <a:ea typeface="+mn-ea"/>
                <a:cs typeface="+mn-cs"/>
              </a:rPr>
              <a:t> historical source of injustice is the </a:t>
            </a:r>
            <a:r>
              <a:rPr lang="en-SK" sz="1200" kern="1200" dirty="0">
                <a:solidFill>
                  <a:schemeClr val="tx1"/>
                </a:solidFill>
                <a:effectLst/>
                <a:latin typeface="+mn-lt"/>
                <a:ea typeface="+mn-ea"/>
                <a:cs typeface="+mn-cs"/>
              </a:rPr>
              <a:t>3rd Czechoslovak Republic (1945-1948)</a:t>
            </a:r>
            <a:r>
              <a:rPr lang="en-GB" sz="1200" kern="1200" dirty="0">
                <a:solidFill>
                  <a:schemeClr val="tx1"/>
                </a:solidFill>
                <a:effectLst/>
                <a:latin typeface="+mn-lt"/>
                <a:ea typeface="+mn-ea"/>
                <a:cs typeface="+mn-cs"/>
              </a:rPr>
              <a:t>, but this period is not addressed by transitional justice</a:t>
            </a:r>
          </a:p>
        </p:txBody>
      </p:sp>
      <p:sp>
        <p:nvSpPr>
          <p:cNvPr id="4" name="Slide Number Placeholder 3"/>
          <p:cNvSpPr>
            <a:spLocks noGrp="1"/>
          </p:cNvSpPr>
          <p:nvPr>
            <p:ph type="sldNum" sz="quarter" idx="5"/>
          </p:nvPr>
        </p:nvSpPr>
        <p:spPr/>
        <p:txBody>
          <a:bodyPr/>
          <a:lstStyle/>
          <a:p>
            <a:fld id="{D86C8FD1-EDE5-354C-A6CD-7072407BD294}" type="slidenum">
              <a:rPr lang="en-SK" smtClean="0"/>
              <a:t>3</a:t>
            </a:fld>
            <a:endParaRPr lang="en-SK"/>
          </a:p>
        </p:txBody>
      </p:sp>
    </p:spTree>
    <p:extLst>
      <p:ext uri="{BB962C8B-B14F-4D97-AF65-F5344CB8AC3E}">
        <p14:creationId xmlns:p14="http://schemas.microsoft.com/office/powerpoint/2010/main" val="2463779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SK" dirty="0"/>
              <a:t>axis ranging from restorative (victim-centred) to retributive (perpetrator-centred) justice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kern="1200" dirty="0">
                <a:solidFill>
                  <a:schemeClr val="tx1"/>
                </a:solidFill>
                <a:effectLst/>
                <a:latin typeface="+mn-lt"/>
                <a:ea typeface="+mn-ea"/>
                <a:cs typeface="+mn-cs"/>
              </a:rPr>
              <a:t>Venn diagram of retribution (prosecute and punish), restoration and amnesty/amnesia (forgive and forget)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kern="1200" dirty="0">
                <a:solidFill>
                  <a:schemeClr val="tx1"/>
                </a:solidFill>
                <a:effectLst/>
                <a:latin typeface="+mn-lt"/>
                <a:ea typeface="+mn-ea"/>
                <a:cs typeface="+mn-cs"/>
              </a:rPr>
              <a:t>Taiwan could be classified as having limited restorative justice if the 1</a:t>
            </a:r>
            <a:r>
              <a:rPr lang="en-GB" sz="1200" kern="1200" baseline="30000" dirty="0">
                <a:solidFill>
                  <a:schemeClr val="tx1"/>
                </a:solidFill>
                <a:effectLst/>
                <a:latin typeface="+mn-lt"/>
                <a:ea typeface="+mn-ea"/>
                <a:cs typeface="+mn-cs"/>
              </a:rPr>
              <a:t>st</a:t>
            </a:r>
            <a:r>
              <a:rPr lang="en-GB" sz="1200" kern="1200" dirty="0">
                <a:solidFill>
                  <a:schemeClr val="tx1"/>
                </a:solidFill>
                <a:effectLst/>
                <a:latin typeface="+mn-lt"/>
                <a:ea typeface="+mn-ea"/>
                <a:cs typeface="+mn-cs"/>
              </a:rPr>
              <a:t> phase was pushed back to 1987</a:t>
            </a:r>
            <a:endParaRPr lang="en-SK" sz="1200" kern="1200" dirty="0">
              <a:solidFill>
                <a:schemeClr val="tx1"/>
              </a:solidFill>
              <a:effectLst/>
              <a:latin typeface="+mn-lt"/>
              <a:ea typeface="+mn-ea"/>
              <a:cs typeface="+mn-cs"/>
            </a:endParaRPr>
          </a:p>
          <a:p>
            <a:pPr marL="171450" indent="-171450">
              <a:buFontTx/>
              <a:buChar char="-"/>
            </a:pPr>
            <a:r>
              <a:rPr lang="en-SK" dirty="0"/>
              <a:t>both Taiwan and Slovakia had limited retributive justice during the 3rd phase</a:t>
            </a:r>
          </a:p>
        </p:txBody>
      </p:sp>
      <p:sp>
        <p:nvSpPr>
          <p:cNvPr id="4" name="Slide Number Placeholder 3"/>
          <p:cNvSpPr>
            <a:spLocks noGrp="1"/>
          </p:cNvSpPr>
          <p:nvPr>
            <p:ph type="sldNum" sz="quarter" idx="5"/>
          </p:nvPr>
        </p:nvSpPr>
        <p:spPr/>
        <p:txBody>
          <a:bodyPr/>
          <a:lstStyle/>
          <a:p>
            <a:fld id="{D86C8FD1-EDE5-354C-A6CD-7072407BD294}" type="slidenum">
              <a:rPr lang="en-SK" smtClean="0"/>
              <a:t>4</a:t>
            </a:fld>
            <a:endParaRPr lang="en-SK"/>
          </a:p>
        </p:txBody>
      </p:sp>
    </p:spTree>
    <p:extLst>
      <p:ext uri="{BB962C8B-B14F-4D97-AF65-F5344CB8AC3E}">
        <p14:creationId xmlns:p14="http://schemas.microsoft.com/office/powerpoint/2010/main" val="2940985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K"/>
              <a:t>- </a:t>
            </a:r>
            <a:r>
              <a:rPr lang="en-GB"/>
              <a:t>f</a:t>
            </a:r>
            <a:r>
              <a:rPr lang="en-SK"/>
              <a:t>ocus on top-down factors to explain 2nd phase </a:t>
            </a:r>
          </a:p>
        </p:txBody>
      </p:sp>
      <p:sp>
        <p:nvSpPr>
          <p:cNvPr id="4" name="Slide Number Placeholder 3"/>
          <p:cNvSpPr>
            <a:spLocks noGrp="1"/>
          </p:cNvSpPr>
          <p:nvPr>
            <p:ph type="sldNum" sz="quarter" idx="5"/>
          </p:nvPr>
        </p:nvSpPr>
        <p:spPr/>
        <p:txBody>
          <a:bodyPr/>
          <a:lstStyle/>
          <a:p>
            <a:fld id="{D86C8FD1-EDE5-354C-A6CD-7072407BD294}" type="slidenum">
              <a:rPr lang="en-SK" smtClean="0"/>
              <a:t>5</a:t>
            </a:fld>
            <a:endParaRPr lang="en-SK"/>
          </a:p>
        </p:txBody>
      </p:sp>
    </p:spTree>
    <p:extLst>
      <p:ext uri="{BB962C8B-B14F-4D97-AF65-F5344CB8AC3E}">
        <p14:creationId xmlns:p14="http://schemas.microsoft.com/office/powerpoint/2010/main" val="1806331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K"/>
          </a:p>
        </p:txBody>
      </p:sp>
      <p:sp>
        <p:nvSpPr>
          <p:cNvPr id="4" name="Slide Number Placeholder 3"/>
          <p:cNvSpPr>
            <a:spLocks noGrp="1"/>
          </p:cNvSpPr>
          <p:nvPr>
            <p:ph type="sldNum" sz="quarter" idx="5"/>
          </p:nvPr>
        </p:nvSpPr>
        <p:spPr/>
        <p:txBody>
          <a:bodyPr/>
          <a:lstStyle/>
          <a:p>
            <a:fld id="{D86C8FD1-EDE5-354C-A6CD-7072407BD294}" type="slidenum">
              <a:rPr lang="en-SK" smtClean="0"/>
              <a:t>6</a:t>
            </a:fld>
            <a:endParaRPr lang="en-SK"/>
          </a:p>
        </p:txBody>
      </p:sp>
    </p:spTree>
    <p:extLst>
      <p:ext uri="{BB962C8B-B14F-4D97-AF65-F5344CB8AC3E}">
        <p14:creationId xmlns:p14="http://schemas.microsoft.com/office/powerpoint/2010/main" val="315015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K" dirty="0"/>
              <a:t>- legitimacy of the old regime is linked to the nature of the authoritarian regime, whereas legitimacy of the new regime relates to the comparitive improvement within the new regime as opposed to the old regime</a:t>
            </a:r>
          </a:p>
        </p:txBody>
      </p:sp>
      <p:sp>
        <p:nvSpPr>
          <p:cNvPr id="4" name="Slide Number Placeholder 3"/>
          <p:cNvSpPr>
            <a:spLocks noGrp="1"/>
          </p:cNvSpPr>
          <p:nvPr>
            <p:ph type="sldNum" sz="quarter" idx="5"/>
          </p:nvPr>
        </p:nvSpPr>
        <p:spPr/>
        <p:txBody>
          <a:bodyPr/>
          <a:lstStyle/>
          <a:p>
            <a:fld id="{D86C8FD1-EDE5-354C-A6CD-7072407BD294}" type="slidenum">
              <a:rPr lang="en-SK" smtClean="0"/>
              <a:t>7</a:t>
            </a:fld>
            <a:endParaRPr lang="en-SK"/>
          </a:p>
        </p:txBody>
      </p:sp>
    </p:spTree>
    <p:extLst>
      <p:ext uri="{BB962C8B-B14F-4D97-AF65-F5344CB8AC3E}">
        <p14:creationId xmlns:p14="http://schemas.microsoft.com/office/powerpoint/2010/main" val="3534040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K" sz="1200"/>
              <a:t>- Taiwan as a quasi-monolithic regime (Kong 2004) </a:t>
            </a:r>
            <a:endParaRPr lang="en-SK"/>
          </a:p>
        </p:txBody>
      </p:sp>
      <p:sp>
        <p:nvSpPr>
          <p:cNvPr id="4" name="Slide Number Placeholder 3"/>
          <p:cNvSpPr>
            <a:spLocks noGrp="1"/>
          </p:cNvSpPr>
          <p:nvPr>
            <p:ph type="sldNum" sz="quarter" idx="5"/>
          </p:nvPr>
        </p:nvSpPr>
        <p:spPr/>
        <p:txBody>
          <a:bodyPr/>
          <a:lstStyle/>
          <a:p>
            <a:fld id="{D86C8FD1-EDE5-354C-A6CD-7072407BD294}" type="slidenum">
              <a:rPr lang="en-SK" smtClean="0"/>
              <a:t>8</a:t>
            </a:fld>
            <a:endParaRPr lang="en-SK"/>
          </a:p>
        </p:txBody>
      </p:sp>
    </p:spTree>
    <p:extLst>
      <p:ext uri="{BB962C8B-B14F-4D97-AF65-F5344CB8AC3E}">
        <p14:creationId xmlns:p14="http://schemas.microsoft.com/office/powerpoint/2010/main" val="95360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SK" sz="1200" dirty="0"/>
              <a:t>Taiwan as a quasi-monolithic regime (Kong 2004) </a:t>
            </a:r>
          </a:p>
          <a:p>
            <a:pPr marL="171450" indent="-171450">
              <a:buFontTx/>
              <a:buChar char="-"/>
            </a:pPr>
            <a:r>
              <a:rPr lang="en-GB" sz="1200" dirty="0"/>
              <a:t>legitimacy of the old regime: L</a:t>
            </a:r>
            <a:r>
              <a:rPr lang="en-SK" sz="1200" dirty="0"/>
              <a:t>ack of calls for decommunisation and pursuit of transitional justice in both Slovakia and Taiwan (regime seen as legitimate by </a:t>
            </a:r>
            <a:r>
              <a:rPr lang="en-SK" sz="1200" i="1" dirty="0"/>
              <a:t>waishengren </a:t>
            </a:r>
            <a:r>
              <a:rPr lang="en-SK" sz="1200" i="0" dirty="0"/>
              <a:t>as well as </a:t>
            </a:r>
            <a:r>
              <a:rPr lang="en-SK" sz="1200" i="1" dirty="0"/>
              <a:t>benshengren </a:t>
            </a:r>
            <a:r>
              <a:rPr lang="en-SK" sz="1200" i="0" dirty="0"/>
              <a:t>who collaborated with the old regime through patron-client networks) </a:t>
            </a:r>
            <a:endParaRPr lang="en-SK" i="0" dirty="0"/>
          </a:p>
        </p:txBody>
      </p:sp>
      <p:sp>
        <p:nvSpPr>
          <p:cNvPr id="4" name="Slide Number Placeholder 3"/>
          <p:cNvSpPr>
            <a:spLocks noGrp="1"/>
          </p:cNvSpPr>
          <p:nvPr>
            <p:ph type="sldNum" sz="quarter" idx="5"/>
          </p:nvPr>
        </p:nvSpPr>
        <p:spPr/>
        <p:txBody>
          <a:bodyPr/>
          <a:lstStyle/>
          <a:p>
            <a:fld id="{D86C8FD1-EDE5-354C-A6CD-7072407BD294}" type="slidenum">
              <a:rPr lang="en-SK" smtClean="0"/>
              <a:t>9</a:t>
            </a:fld>
            <a:endParaRPr lang="en-SK"/>
          </a:p>
        </p:txBody>
      </p:sp>
    </p:spTree>
    <p:extLst>
      <p:ext uri="{BB962C8B-B14F-4D97-AF65-F5344CB8AC3E}">
        <p14:creationId xmlns:p14="http://schemas.microsoft.com/office/powerpoint/2010/main" val="1303393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943AD-DB9F-134E-8A52-AA4CC300DD9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SK"/>
          </a:p>
        </p:txBody>
      </p:sp>
      <p:sp>
        <p:nvSpPr>
          <p:cNvPr id="3" name="Subtitle 2">
            <a:extLst>
              <a:ext uri="{FF2B5EF4-FFF2-40B4-BE49-F238E27FC236}">
                <a16:creationId xmlns:a16="http://schemas.microsoft.com/office/drawing/2014/main" id="{F303DDF4-A32B-244B-9E56-B59922E1EB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SK"/>
          </a:p>
        </p:txBody>
      </p:sp>
      <p:sp>
        <p:nvSpPr>
          <p:cNvPr id="4" name="Date Placeholder 3">
            <a:extLst>
              <a:ext uri="{FF2B5EF4-FFF2-40B4-BE49-F238E27FC236}">
                <a16:creationId xmlns:a16="http://schemas.microsoft.com/office/drawing/2014/main" id="{1A2C7DE2-829F-E24D-B86F-190DAD6C7DBC}"/>
              </a:ext>
            </a:extLst>
          </p:cNvPr>
          <p:cNvSpPr>
            <a:spLocks noGrp="1"/>
          </p:cNvSpPr>
          <p:nvPr>
            <p:ph type="dt" sz="half" idx="10"/>
          </p:nvPr>
        </p:nvSpPr>
        <p:spPr/>
        <p:txBody>
          <a:bodyPr/>
          <a:lstStyle/>
          <a:p>
            <a:fld id="{4535CD2C-83AE-0A4A-9AF8-C29877A72D02}" type="datetimeFigureOut">
              <a:rPr lang="en-SK" smtClean="0"/>
              <a:t>04/04/2021</a:t>
            </a:fld>
            <a:endParaRPr lang="en-SK"/>
          </a:p>
        </p:txBody>
      </p:sp>
      <p:sp>
        <p:nvSpPr>
          <p:cNvPr id="5" name="Footer Placeholder 4">
            <a:extLst>
              <a:ext uri="{FF2B5EF4-FFF2-40B4-BE49-F238E27FC236}">
                <a16:creationId xmlns:a16="http://schemas.microsoft.com/office/drawing/2014/main" id="{621A1FAC-9766-4549-9448-D5E552A3FF03}"/>
              </a:ext>
            </a:extLst>
          </p:cNvPr>
          <p:cNvSpPr>
            <a:spLocks noGrp="1"/>
          </p:cNvSpPr>
          <p:nvPr>
            <p:ph type="ftr" sz="quarter" idx="11"/>
          </p:nvPr>
        </p:nvSpPr>
        <p:spPr/>
        <p:txBody>
          <a:bodyPr/>
          <a:lstStyle/>
          <a:p>
            <a:endParaRPr lang="en-SK"/>
          </a:p>
        </p:txBody>
      </p:sp>
      <p:sp>
        <p:nvSpPr>
          <p:cNvPr id="6" name="Slide Number Placeholder 5">
            <a:extLst>
              <a:ext uri="{FF2B5EF4-FFF2-40B4-BE49-F238E27FC236}">
                <a16:creationId xmlns:a16="http://schemas.microsoft.com/office/drawing/2014/main" id="{E62263D0-1D72-184A-A68C-74F804F469AD}"/>
              </a:ext>
            </a:extLst>
          </p:cNvPr>
          <p:cNvSpPr>
            <a:spLocks noGrp="1"/>
          </p:cNvSpPr>
          <p:nvPr>
            <p:ph type="sldNum" sz="quarter" idx="12"/>
          </p:nvPr>
        </p:nvSpPr>
        <p:spPr/>
        <p:txBody>
          <a:bodyPr/>
          <a:lstStyle/>
          <a:p>
            <a:fld id="{C16CAF0E-8358-5744-9738-9868516416A2}" type="slidenum">
              <a:rPr lang="en-SK" smtClean="0"/>
              <a:t>‹#›</a:t>
            </a:fld>
            <a:endParaRPr lang="en-SK"/>
          </a:p>
        </p:txBody>
      </p:sp>
    </p:spTree>
    <p:extLst>
      <p:ext uri="{BB962C8B-B14F-4D97-AF65-F5344CB8AC3E}">
        <p14:creationId xmlns:p14="http://schemas.microsoft.com/office/powerpoint/2010/main" val="3866417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BCB9E-94C0-824B-8C2E-748F78715744}"/>
              </a:ext>
            </a:extLst>
          </p:cNvPr>
          <p:cNvSpPr>
            <a:spLocks noGrp="1"/>
          </p:cNvSpPr>
          <p:nvPr>
            <p:ph type="title"/>
          </p:nvPr>
        </p:nvSpPr>
        <p:spPr/>
        <p:txBody>
          <a:bodyPr/>
          <a:lstStyle/>
          <a:p>
            <a:r>
              <a:rPr lang="en-GB"/>
              <a:t>Click to edit Master title style</a:t>
            </a:r>
            <a:endParaRPr lang="en-SK"/>
          </a:p>
        </p:txBody>
      </p:sp>
      <p:sp>
        <p:nvSpPr>
          <p:cNvPr id="3" name="Vertical Text Placeholder 2">
            <a:extLst>
              <a:ext uri="{FF2B5EF4-FFF2-40B4-BE49-F238E27FC236}">
                <a16:creationId xmlns:a16="http://schemas.microsoft.com/office/drawing/2014/main" id="{FAF95A80-D776-A34F-904E-4ED8DDC8099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K"/>
          </a:p>
        </p:txBody>
      </p:sp>
      <p:sp>
        <p:nvSpPr>
          <p:cNvPr id="4" name="Date Placeholder 3">
            <a:extLst>
              <a:ext uri="{FF2B5EF4-FFF2-40B4-BE49-F238E27FC236}">
                <a16:creationId xmlns:a16="http://schemas.microsoft.com/office/drawing/2014/main" id="{15C222E6-8CBE-7449-AD14-76324C581913}"/>
              </a:ext>
            </a:extLst>
          </p:cNvPr>
          <p:cNvSpPr>
            <a:spLocks noGrp="1"/>
          </p:cNvSpPr>
          <p:nvPr>
            <p:ph type="dt" sz="half" idx="10"/>
          </p:nvPr>
        </p:nvSpPr>
        <p:spPr/>
        <p:txBody>
          <a:bodyPr/>
          <a:lstStyle/>
          <a:p>
            <a:fld id="{4535CD2C-83AE-0A4A-9AF8-C29877A72D02}" type="datetimeFigureOut">
              <a:rPr lang="en-SK" smtClean="0"/>
              <a:t>04/04/2021</a:t>
            </a:fld>
            <a:endParaRPr lang="en-SK"/>
          </a:p>
        </p:txBody>
      </p:sp>
      <p:sp>
        <p:nvSpPr>
          <p:cNvPr id="5" name="Footer Placeholder 4">
            <a:extLst>
              <a:ext uri="{FF2B5EF4-FFF2-40B4-BE49-F238E27FC236}">
                <a16:creationId xmlns:a16="http://schemas.microsoft.com/office/drawing/2014/main" id="{0281C830-B019-5B4B-A94F-9A7F21F9C368}"/>
              </a:ext>
            </a:extLst>
          </p:cNvPr>
          <p:cNvSpPr>
            <a:spLocks noGrp="1"/>
          </p:cNvSpPr>
          <p:nvPr>
            <p:ph type="ftr" sz="quarter" idx="11"/>
          </p:nvPr>
        </p:nvSpPr>
        <p:spPr/>
        <p:txBody>
          <a:bodyPr/>
          <a:lstStyle/>
          <a:p>
            <a:endParaRPr lang="en-SK"/>
          </a:p>
        </p:txBody>
      </p:sp>
      <p:sp>
        <p:nvSpPr>
          <p:cNvPr id="6" name="Slide Number Placeholder 5">
            <a:extLst>
              <a:ext uri="{FF2B5EF4-FFF2-40B4-BE49-F238E27FC236}">
                <a16:creationId xmlns:a16="http://schemas.microsoft.com/office/drawing/2014/main" id="{8FA66A5A-0968-B44A-937B-FC88C10ECB57}"/>
              </a:ext>
            </a:extLst>
          </p:cNvPr>
          <p:cNvSpPr>
            <a:spLocks noGrp="1"/>
          </p:cNvSpPr>
          <p:nvPr>
            <p:ph type="sldNum" sz="quarter" idx="12"/>
          </p:nvPr>
        </p:nvSpPr>
        <p:spPr/>
        <p:txBody>
          <a:bodyPr/>
          <a:lstStyle/>
          <a:p>
            <a:fld id="{C16CAF0E-8358-5744-9738-9868516416A2}" type="slidenum">
              <a:rPr lang="en-SK" smtClean="0"/>
              <a:t>‹#›</a:t>
            </a:fld>
            <a:endParaRPr lang="en-SK"/>
          </a:p>
        </p:txBody>
      </p:sp>
    </p:spTree>
    <p:extLst>
      <p:ext uri="{BB962C8B-B14F-4D97-AF65-F5344CB8AC3E}">
        <p14:creationId xmlns:p14="http://schemas.microsoft.com/office/powerpoint/2010/main" val="3855014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F54BD0-EF66-F34E-940C-9F645345ABE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SK"/>
          </a:p>
        </p:txBody>
      </p:sp>
      <p:sp>
        <p:nvSpPr>
          <p:cNvPr id="3" name="Vertical Text Placeholder 2">
            <a:extLst>
              <a:ext uri="{FF2B5EF4-FFF2-40B4-BE49-F238E27FC236}">
                <a16:creationId xmlns:a16="http://schemas.microsoft.com/office/drawing/2014/main" id="{F6281781-5C94-FB4A-9B12-2A03BFD3E06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K"/>
          </a:p>
        </p:txBody>
      </p:sp>
      <p:sp>
        <p:nvSpPr>
          <p:cNvPr id="4" name="Date Placeholder 3">
            <a:extLst>
              <a:ext uri="{FF2B5EF4-FFF2-40B4-BE49-F238E27FC236}">
                <a16:creationId xmlns:a16="http://schemas.microsoft.com/office/drawing/2014/main" id="{91640089-7EA6-E14C-B1B0-2B82E348AF19}"/>
              </a:ext>
            </a:extLst>
          </p:cNvPr>
          <p:cNvSpPr>
            <a:spLocks noGrp="1"/>
          </p:cNvSpPr>
          <p:nvPr>
            <p:ph type="dt" sz="half" idx="10"/>
          </p:nvPr>
        </p:nvSpPr>
        <p:spPr/>
        <p:txBody>
          <a:bodyPr/>
          <a:lstStyle/>
          <a:p>
            <a:fld id="{4535CD2C-83AE-0A4A-9AF8-C29877A72D02}" type="datetimeFigureOut">
              <a:rPr lang="en-SK" smtClean="0"/>
              <a:t>04/04/2021</a:t>
            </a:fld>
            <a:endParaRPr lang="en-SK"/>
          </a:p>
        </p:txBody>
      </p:sp>
      <p:sp>
        <p:nvSpPr>
          <p:cNvPr id="5" name="Footer Placeholder 4">
            <a:extLst>
              <a:ext uri="{FF2B5EF4-FFF2-40B4-BE49-F238E27FC236}">
                <a16:creationId xmlns:a16="http://schemas.microsoft.com/office/drawing/2014/main" id="{41E2A9AD-FEF6-994B-995C-338AEC2A7632}"/>
              </a:ext>
            </a:extLst>
          </p:cNvPr>
          <p:cNvSpPr>
            <a:spLocks noGrp="1"/>
          </p:cNvSpPr>
          <p:nvPr>
            <p:ph type="ftr" sz="quarter" idx="11"/>
          </p:nvPr>
        </p:nvSpPr>
        <p:spPr/>
        <p:txBody>
          <a:bodyPr/>
          <a:lstStyle/>
          <a:p>
            <a:endParaRPr lang="en-SK"/>
          </a:p>
        </p:txBody>
      </p:sp>
      <p:sp>
        <p:nvSpPr>
          <p:cNvPr id="6" name="Slide Number Placeholder 5">
            <a:extLst>
              <a:ext uri="{FF2B5EF4-FFF2-40B4-BE49-F238E27FC236}">
                <a16:creationId xmlns:a16="http://schemas.microsoft.com/office/drawing/2014/main" id="{1B62AABD-99E9-B841-B58A-60EE0B483419}"/>
              </a:ext>
            </a:extLst>
          </p:cNvPr>
          <p:cNvSpPr>
            <a:spLocks noGrp="1"/>
          </p:cNvSpPr>
          <p:nvPr>
            <p:ph type="sldNum" sz="quarter" idx="12"/>
          </p:nvPr>
        </p:nvSpPr>
        <p:spPr/>
        <p:txBody>
          <a:bodyPr/>
          <a:lstStyle/>
          <a:p>
            <a:fld id="{C16CAF0E-8358-5744-9738-9868516416A2}" type="slidenum">
              <a:rPr lang="en-SK" smtClean="0"/>
              <a:t>‹#›</a:t>
            </a:fld>
            <a:endParaRPr lang="en-SK"/>
          </a:p>
        </p:txBody>
      </p:sp>
    </p:spTree>
    <p:extLst>
      <p:ext uri="{BB962C8B-B14F-4D97-AF65-F5344CB8AC3E}">
        <p14:creationId xmlns:p14="http://schemas.microsoft.com/office/powerpoint/2010/main" val="2572207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98F5F-E706-434E-B32B-C3D97DEDD74A}"/>
              </a:ext>
            </a:extLst>
          </p:cNvPr>
          <p:cNvSpPr>
            <a:spLocks noGrp="1"/>
          </p:cNvSpPr>
          <p:nvPr>
            <p:ph type="title"/>
          </p:nvPr>
        </p:nvSpPr>
        <p:spPr/>
        <p:txBody>
          <a:bodyPr/>
          <a:lstStyle/>
          <a:p>
            <a:r>
              <a:rPr lang="en-GB"/>
              <a:t>Click to edit Master title style</a:t>
            </a:r>
            <a:endParaRPr lang="en-SK"/>
          </a:p>
        </p:txBody>
      </p:sp>
      <p:sp>
        <p:nvSpPr>
          <p:cNvPr id="3" name="Content Placeholder 2">
            <a:extLst>
              <a:ext uri="{FF2B5EF4-FFF2-40B4-BE49-F238E27FC236}">
                <a16:creationId xmlns:a16="http://schemas.microsoft.com/office/drawing/2014/main" id="{2205465B-40F2-8C4A-B39E-2A9F1C905EE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K"/>
          </a:p>
        </p:txBody>
      </p:sp>
      <p:sp>
        <p:nvSpPr>
          <p:cNvPr id="4" name="Date Placeholder 3">
            <a:extLst>
              <a:ext uri="{FF2B5EF4-FFF2-40B4-BE49-F238E27FC236}">
                <a16:creationId xmlns:a16="http://schemas.microsoft.com/office/drawing/2014/main" id="{85CEE507-8DA2-3C40-839E-63557B2999F2}"/>
              </a:ext>
            </a:extLst>
          </p:cNvPr>
          <p:cNvSpPr>
            <a:spLocks noGrp="1"/>
          </p:cNvSpPr>
          <p:nvPr>
            <p:ph type="dt" sz="half" idx="10"/>
          </p:nvPr>
        </p:nvSpPr>
        <p:spPr/>
        <p:txBody>
          <a:bodyPr/>
          <a:lstStyle/>
          <a:p>
            <a:fld id="{4535CD2C-83AE-0A4A-9AF8-C29877A72D02}" type="datetimeFigureOut">
              <a:rPr lang="en-SK" smtClean="0"/>
              <a:t>04/04/2021</a:t>
            </a:fld>
            <a:endParaRPr lang="en-SK"/>
          </a:p>
        </p:txBody>
      </p:sp>
      <p:sp>
        <p:nvSpPr>
          <p:cNvPr id="5" name="Footer Placeholder 4">
            <a:extLst>
              <a:ext uri="{FF2B5EF4-FFF2-40B4-BE49-F238E27FC236}">
                <a16:creationId xmlns:a16="http://schemas.microsoft.com/office/drawing/2014/main" id="{1710CE02-6552-9949-9457-74FE0160405C}"/>
              </a:ext>
            </a:extLst>
          </p:cNvPr>
          <p:cNvSpPr>
            <a:spLocks noGrp="1"/>
          </p:cNvSpPr>
          <p:nvPr>
            <p:ph type="ftr" sz="quarter" idx="11"/>
          </p:nvPr>
        </p:nvSpPr>
        <p:spPr/>
        <p:txBody>
          <a:bodyPr/>
          <a:lstStyle/>
          <a:p>
            <a:endParaRPr lang="en-SK"/>
          </a:p>
        </p:txBody>
      </p:sp>
      <p:sp>
        <p:nvSpPr>
          <p:cNvPr id="6" name="Slide Number Placeholder 5">
            <a:extLst>
              <a:ext uri="{FF2B5EF4-FFF2-40B4-BE49-F238E27FC236}">
                <a16:creationId xmlns:a16="http://schemas.microsoft.com/office/drawing/2014/main" id="{42F31081-9232-FF4F-977E-1BD15D02565C}"/>
              </a:ext>
            </a:extLst>
          </p:cNvPr>
          <p:cNvSpPr>
            <a:spLocks noGrp="1"/>
          </p:cNvSpPr>
          <p:nvPr>
            <p:ph type="sldNum" sz="quarter" idx="12"/>
          </p:nvPr>
        </p:nvSpPr>
        <p:spPr/>
        <p:txBody>
          <a:bodyPr/>
          <a:lstStyle/>
          <a:p>
            <a:fld id="{C16CAF0E-8358-5744-9738-9868516416A2}" type="slidenum">
              <a:rPr lang="en-SK" smtClean="0"/>
              <a:t>‹#›</a:t>
            </a:fld>
            <a:endParaRPr lang="en-SK"/>
          </a:p>
        </p:txBody>
      </p:sp>
    </p:spTree>
    <p:extLst>
      <p:ext uri="{BB962C8B-B14F-4D97-AF65-F5344CB8AC3E}">
        <p14:creationId xmlns:p14="http://schemas.microsoft.com/office/powerpoint/2010/main" val="2134336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C935C-477A-FE40-9964-DB26B69F574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SK"/>
          </a:p>
        </p:txBody>
      </p:sp>
      <p:sp>
        <p:nvSpPr>
          <p:cNvPr id="3" name="Text Placeholder 2">
            <a:extLst>
              <a:ext uri="{FF2B5EF4-FFF2-40B4-BE49-F238E27FC236}">
                <a16:creationId xmlns:a16="http://schemas.microsoft.com/office/drawing/2014/main" id="{0291D87E-182A-DC43-86E4-1B664C0DB3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1F8F7D5-2B35-8041-8AFC-DBF67BDA6948}"/>
              </a:ext>
            </a:extLst>
          </p:cNvPr>
          <p:cNvSpPr>
            <a:spLocks noGrp="1"/>
          </p:cNvSpPr>
          <p:nvPr>
            <p:ph type="dt" sz="half" idx="10"/>
          </p:nvPr>
        </p:nvSpPr>
        <p:spPr/>
        <p:txBody>
          <a:bodyPr/>
          <a:lstStyle/>
          <a:p>
            <a:fld id="{4535CD2C-83AE-0A4A-9AF8-C29877A72D02}" type="datetimeFigureOut">
              <a:rPr lang="en-SK" smtClean="0"/>
              <a:t>04/04/2021</a:t>
            </a:fld>
            <a:endParaRPr lang="en-SK"/>
          </a:p>
        </p:txBody>
      </p:sp>
      <p:sp>
        <p:nvSpPr>
          <p:cNvPr id="5" name="Footer Placeholder 4">
            <a:extLst>
              <a:ext uri="{FF2B5EF4-FFF2-40B4-BE49-F238E27FC236}">
                <a16:creationId xmlns:a16="http://schemas.microsoft.com/office/drawing/2014/main" id="{D9F7D762-7046-AB41-B376-BE66DC85A4DA}"/>
              </a:ext>
            </a:extLst>
          </p:cNvPr>
          <p:cNvSpPr>
            <a:spLocks noGrp="1"/>
          </p:cNvSpPr>
          <p:nvPr>
            <p:ph type="ftr" sz="quarter" idx="11"/>
          </p:nvPr>
        </p:nvSpPr>
        <p:spPr/>
        <p:txBody>
          <a:bodyPr/>
          <a:lstStyle/>
          <a:p>
            <a:endParaRPr lang="en-SK"/>
          </a:p>
        </p:txBody>
      </p:sp>
      <p:sp>
        <p:nvSpPr>
          <p:cNvPr id="6" name="Slide Number Placeholder 5">
            <a:extLst>
              <a:ext uri="{FF2B5EF4-FFF2-40B4-BE49-F238E27FC236}">
                <a16:creationId xmlns:a16="http://schemas.microsoft.com/office/drawing/2014/main" id="{8151450E-D304-C249-BAF4-42CC8DA873F6}"/>
              </a:ext>
            </a:extLst>
          </p:cNvPr>
          <p:cNvSpPr>
            <a:spLocks noGrp="1"/>
          </p:cNvSpPr>
          <p:nvPr>
            <p:ph type="sldNum" sz="quarter" idx="12"/>
          </p:nvPr>
        </p:nvSpPr>
        <p:spPr/>
        <p:txBody>
          <a:bodyPr/>
          <a:lstStyle/>
          <a:p>
            <a:fld id="{C16CAF0E-8358-5744-9738-9868516416A2}" type="slidenum">
              <a:rPr lang="en-SK" smtClean="0"/>
              <a:t>‹#›</a:t>
            </a:fld>
            <a:endParaRPr lang="en-SK"/>
          </a:p>
        </p:txBody>
      </p:sp>
    </p:spTree>
    <p:extLst>
      <p:ext uri="{BB962C8B-B14F-4D97-AF65-F5344CB8AC3E}">
        <p14:creationId xmlns:p14="http://schemas.microsoft.com/office/powerpoint/2010/main" val="3348953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2B5D1-D354-5B4E-A461-0F242E80558D}"/>
              </a:ext>
            </a:extLst>
          </p:cNvPr>
          <p:cNvSpPr>
            <a:spLocks noGrp="1"/>
          </p:cNvSpPr>
          <p:nvPr>
            <p:ph type="title"/>
          </p:nvPr>
        </p:nvSpPr>
        <p:spPr/>
        <p:txBody>
          <a:bodyPr/>
          <a:lstStyle/>
          <a:p>
            <a:r>
              <a:rPr lang="en-GB"/>
              <a:t>Click to edit Master title style</a:t>
            </a:r>
            <a:endParaRPr lang="en-SK"/>
          </a:p>
        </p:txBody>
      </p:sp>
      <p:sp>
        <p:nvSpPr>
          <p:cNvPr id="3" name="Content Placeholder 2">
            <a:extLst>
              <a:ext uri="{FF2B5EF4-FFF2-40B4-BE49-F238E27FC236}">
                <a16:creationId xmlns:a16="http://schemas.microsoft.com/office/drawing/2014/main" id="{18C7EAD3-5B5E-8243-BCC6-36B8ED81936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K"/>
          </a:p>
        </p:txBody>
      </p:sp>
      <p:sp>
        <p:nvSpPr>
          <p:cNvPr id="4" name="Content Placeholder 3">
            <a:extLst>
              <a:ext uri="{FF2B5EF4-FFF2-40B4-BE49-F238E27FC236}">
                <a16:creationId xmlns:a16="http://schemas.microsoft.com/office/drawing/2014/main" id="{B4E5C2CC-CFBE-D949-9458-A45CB3E7607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K"/>
          </a:p>
        </p:txBody>
      </p:sp>
      <p:sp>
        <p:nvSpPr>
          <p:cNvPr id="5" name="Date Placeholder 4">
            <a:extLst>
              <a:ext uri="{FF2B5EF4-FFF2-40B4-BE49-F238E27FC236}">
                <a16:creationId xmlns:a16="http://schemas.microsoft.com/office/drawing/2014/main" id="{9136FEA1-AF43-274F-90FD-D3D3C8FD0BD1}"/>
              </a:ext>
            </a:extLst>
          </p:cNvPr>
          <p:cNvSpPr>
            <a:spLocks noGrp="1"/>
          </p:cNvSpPr>
          <p:nvPr>
            <p:ph type="dt" sz="half" idx="10"/>
          </p:nvPr>
        </p:nvSpPr>
        <p:spPr/>
        <p:txBody>
          <a:bodyPr/>
          <a:lstStyle/>
          <a:p>
            <a:fld id="{4535CD2C-83AE-0A4A-9AF8-C29877A72D02}" type="datetimeFigureOut">
              <a:rPr lang="en-SK" smtClean="0"/>
              <a:t>04/04/2021</a:t>
            </a:fld>
            <a:endParaRPr lang="en-SK"/>
          </a:p>
        </p:txBody>
      </p:sp>
      <p:sp>
        <p:nvSpPr>
          <p:cNvPr id="6" name="Footer Placeholder 5">
            <a:extLst>
              <a:ext uri="{FF2B5EF4-FFF2-40B4-BE49-F238E27FC236}">
                <a16:creationId xmlns:a16="http://schemas.microsoft.com/office/drawing/2014/main" id="{41069871-6D8F-4F4B-BE42-8C25A2265AAE}"/>
              </a:ext>
            </a:extLst>
          </p:cNvPr>
          <p:cNvSpPr>
            <a:spLocks noGrp="1"/>
          </p:cNvSpPr>
          <p:nvPr>
            <p:ph type="ftr" sz="quarter" idx="11"/>
          </p:nvPr>
        </p:nvSpPr>
        <p:spPr/>
        <p:txBody>
          <a:bodyPr/>
          <a:lstStyle/>
          <a:p>
            <a:endParaRPr lang="en-SK"/>
          </a:p>
        </p:txBody>
      </p:sp>
      <p:sp>
        <p:nvSpPr>
          <p:cNvPr id="7" name="Slide Number Placeholder 6">
            <a:extLst>
              <a:ext uri="{FF2B5EF4-FFF2-40B4-BE49-F238E27FC236}">
                <a16:creationId xmlns:a16="http://schemas.microsoft.com/office/drawing/2014/main" id="{EF466189-ECB5-9A41-AB30-8CF08540F9AA}"/>
              </a:ext>
            </a:extLst>
          </p:cNvPr>
          <p:cNvSpPr>
            <a:spLocks noGrp="1"/>
          </p:cNvSpPr>
          <p:nvPr>
            <p:ph type="sldNum" sz="quarter" idx="12"/>
          </p:nvPr>
        </p:nvSpPr>
        <p:spPr/>
        <p:txBody>
          <a:bodyPr/>
          <a:lstStyle/>
          <a:p>
            <a:fld id="{C16CAF0E-8358-5744-9738-9868516416A2}" type="slidenum">
              <a:rPr lang="en-SK" smtClean="0"/>
              <a:t>‹#›</a:t>
            </a:fld>
            <a:endParaRPr lang="en-SK"/>
          </a:p>
        </p:txBody>
      </p:sp>
    </p:spTree>
    <p:extLst>
      <p:ext uri="{BB962C8B-B14F-4D97-AF65-F5344CB8AC3E}">
        <p14:creationId xmlns:p14="http://schemas.microsoft.com/office/powerpoint/2010/main" val="3848533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E2CF4-2E23-A343-973F-489DCC7773ED}"/>
              </a:ext>
            </a:extLst>
          </p:cNvPr>
          <p:cNvSpPr>
            <a:spLocks noGrp="1"/>
          </p:cNvSpPr>
          <p:nvPr>
            <p:ph type="title"/>
          </p:nvPr>
        </p:nvSpPr>
        <p:spPr>
          <a:xfrm>
            <a:off x="839788" y="365125"/>
            <a:ext cx="10515600" cy="1325563"/>
          </a:xfrm>
        </p:spPr>
        <p:txBody>
          <a:bodyPr/>
          <a:lstStyle/>
          <a:p>
            <a:r>
              <a:rPr lang="en-GB"/>
              <a:t>Click to edit Master title style</a:t>
            </a:r>
            <a:endParaRPr lang="en-SK"/>
          </a:p>
        </p:txBody>
      </p:sp>
      <p:sp>
        <p:nvSpPr>
          <p:cNvPr id="3" name="Text Placeholder 2">
            <a:extLst>
              <a:ext uri="{FF2B5EF4-FFF2-40B4-BE49-F238E27FC236}">
                <a16:creationId xmlns:a16="http://schemas.microsoft.com/office/drawing/2014/main" id="{BF60C316-6191-DF48-88BD-3B67E756BF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FE43AB9-1D10-C842-BE5E-76218DC2976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K"/>
          </a:p>
        </p:txBody>
      </p:sp>
      <p:sp>
        <p:nvSpPr>
          <p:cNvPr id="5" name="Text Placeholder 4">
            <a:extLst>
              <a:ext uri="{FF2B5EF4-FFF2-40B4-BE49-F238E27FC236}">
                <a16:creationId xmlns:a16="http://schemas.microsoft.com/office/drawing/2014/main" id="{D482EEF5-A21A-1D43-BBBF-CA423450DF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4C18038-3D99-F841-9BBD-7EF7D03B459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K"/>
          </a:p>
        </p:txBody>
      </p:sp>
      <p:sp>
        <p:nvSpPr>
          <p:cNvPr id="7" name="Date Placeholder 6">
            <a:extLst>
              <a:ext uri="{FF2B5EF4-FFF2-40B4-BE49-F238E27FC236}">
                <a16:creationId xmlns:a16="http://schemas.microsoft.com/office/drawing/2014/main" id="{A32227BB-AB9C-3942-8381-9BE929C061FE}"/>
              </a:ext>
            </a:extLst>
          </p:cNvPr>
          <p:cNvSpPr>
            <a:spLocks noGrp="1"/>
          </p:cNvSpPr>
          <p:nvPr>
            <p:ph type="dt" sz="half" idx="10"/>
          </p:nvPr>
        </p:nvSpPr>
        <p:spPr/>
        <p:txBody>
          <a:bodyPr/>
          <a:lstStyle/>
          <a:p>
            <a:fld id="{4535CD2C-83AE-0A4A-9AF8-C29877A72D02}" type="datetimeFigureOut">
              <a:rPr lang="en-SK" smtClean="0"/>
              <a:t>04/04/2021</a:t>
            </a:fld>
            <a:endParaRPr lang="en-SK"/>
          </a:p>
        </p:txBody>
      </p:sp>
      <p:sp>
        <p:nvSpPr>
          <p:cNvPr id="8" name="Footer Placeholder 7">
            <a:extLst>
              <a:ext uri="{FF2B5EF4-FFF2-40B4-BE49-F238E27FC236}">
                <a16:creationId xmlns:a16="http://schemas.microsoft.com/office/drawing/2014/main" id="{BA3FC122-5354-8F42-B91A-2C46C3134503}"/>
              </a:ext>
            </a:extLst>
          </p:cNvPr>
          <p:cNvSpPr>
            <a:spLocks noGrp="1"/>
          </p:cNvSpPr>
          <p:nvPr>
            <p:ph type="ftr" sz="quarter" idx="11"/>
          </p:nvPr>
        </p:nvSpPr>
        <p:spPr/>
        <p:txBody>
          <a:bodyPr/>
          <a:lstStyle/>
          <a:p>
            <a:endParaRPr lang="en-SK"/>
          </a:p>
        </p:txBody>
      </p:sp>
      <p:sp>
        <p:nvSpPr>
          <p:cNvPr id="9" name="Slide Number Placeholder 8">
            <a:extLst>
              <a:ext uri="{FF2B5EF4-FFF2-40B4-BE49-F238E27FC236}">
                <a16:creationId xmlns:a16="http://schemas.microsoft.com/office/drawing/2014/main" id="{3ED30B25-CC6E-B44F-9DEC-38F2039C693F}"/>
              </a:ext>
            </a:extLst>
          </p:cNvPr>
          <p:cNvSpPr>
            <a:spLocks noGrp="1"/>
          </p:cNvSpPr>
          <p:nvPr>
            <p:ph type="sldNum" sz="quarter" idx="12"/>
          </p:nvPr>
        </p:nvSpPr>
        <p:spPr/>
        <p:txBody>
          <a:bodyPr/>
          <a:lstStyle/>
          <a:p>
            <a:fld id="{C16CAF0E-8358-5744-9738-9868516416A2}" type="slidenum">
              <a:rPr lang="en-SK" smtClean="0"/>
              <a:t>‹#›</a:t>
            </a:fld>
            <a:endParaRPr lang="en-SK"/>
          </a:p>
        </p:txBody>
      </p:sp>
    </p:spTree>
    <p:extLst>
      <p:ext uri="{BB962C8B-B14F-4D97-AF65-F5344CB8AC3E}">
        <p14:creationId xmlns:p14="http://schemas.microsoft.com/office/powerpoint/2010/main" val="491401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1D16F-8B5B-5D4F-A567-A077F07376AD}"/>
              </a:ext>
            </a:extLst>
          </p:cNvPr>
          <p:cNvSpPr>
            <a:spLocks noGrp="1"/>
          </p:cNvSpPr>
          <p:nvPr>
            <p:ph type="title"/>
          </p:nvPr>
        </p:nvSpPr>
        <p:spPr/>
        <p:txBody>
          <a:bodyPr/>
          <a:lstStyle/>
          <a:p>
            <a:r>
              <a:rPr lang="en-GB"/>
              <a:t>Click to edit Master title style</a:t>
            </a:r>
            <a:endParaRPr lang="en-SK"/>
          </a:p>
        </p:txBody>
      </p:sp>
      <p:sp>
        <p:nvSpPr>
          <p:cNvPr id="3" name="Date Placeholder 2">
            <a:extLst>
              <a:ext uri="{FF2B5EF4-FFF2-40B4-BE49-F238E27FC236}">
                <a16:creationId xmlns:a16="http://schemas.microsoft.com/office/drawing/2014/main" id="{C45B7FA2-5B9E-0948-AA8A-9926C58A91E2}"/>
              </a:ext>
            </a:extLst>
          </p:cNvPr>
          <p:cNvSpPr>
            <a:spLocks noGrp="1"/>
          </p:cNvSpPr>
          <p:nvPr>
            <p:ph type="dt" sz="half" idx="10"/>
          </p:nvPr>
        </p:nvSpPr>
        <p:spPr/>
        <p:txBody>
          <a:bodyPr/>
          <a:lstStyle/>
          <a:p>
            <a:fld id="{4535CD2C-83AE-0A4A-9AF8-C29877A72D02}" type="datetimeFigureOut">
              <a:rPr lang="en-SK" smtClean="0"/>
              <a:t>04/04/2021</a:t>
            </a:fld>
            <a:endParaRPr lang="en-SK"/>
          </a:p>
        </p:txBody>
      </p:sp>
      <p:sp>
        <p:nvSpPr>
          <p:cNvPr id="4" name="Footer Placeholder 3">
            <a:extLst>
              <a:ext uri="{FF2B5EF4-FFF2-40B4-BE49-F238E27FC236}">
                <a16:creationId xmlns:a16="http://schemas.microsoft.com/office/drawing/2014/main" id="{F7C5E1D6-A090-234B-A020-7AA51D5A0F96}"/>
              </a:ext>
            </a:extLst>
          </p:cNvPr>
          <p:cNvSpPr>
            <a:spLocks noGrp="1"/>
          </p:cNvSpPr>
          <p:nvPr>
            <p:ph type="ftr" sz="quarter" idx="11"/>
          </p:nvPr>
        </p:nvSpPr>
        <p:spPr/>
        <p:txBody>
          <a:bodyPr/>
          <a:lstStyle/>
          <a:p>
            <a:endParaRPr lang="en-SK"/>
          </a:p>
        </p:txBody>
      </p:sp>
      <p:sp>
        <p:nvSpPr>
          <p:cNvPr id="5" name="Slide Number Placeholder 4">
            <a:extLst>
              <a:ext uri="{FF2B5EF4-FFF2-40B4-BE49-F238E27FC236}">
                <a16:creationId xmlns:a16="http://schemas.microsoft.com/office/drawing/2014/main" id="{020DAB55-49CA-DC4A-AD4A-814771BD7533}"/>
              </a:ext>
            </a:extLst>
          </p:cNvPr>
          <p:cNvSpPr>
            <a:spLocks noGrp="1"/>
          </p:cNvSpPr>
          <p:nvPr>
            <p:ph type="sldNum" sz="quarter" idx="12"/>
          </p:nvPr>
        </p:nvSpPr>
        <p:spPr/>
        <p:txBody>
          <a:bodyPr/>
          <a:lstStyle/>
          <a:p>
            <a:fld id="{C16CAF0E-8358-5744-9738-9868516416A2}" type="slidenum">
              <a:rPr lang="en-SK" smtClean="0"/>
              <a:t>‹#›</a:t>
            </a:fld>
            <a:endParaRPr lang="en-SK"/>
          </a:p>
        </p:txBody>
      </p:sp>
    </p:spTree>
    <p:extLst>
      <p:ext uri="{BB962C8B-B14F-4D97-AF65-F5344CB8AC3E}">
        <p14:creationId xmlns:p14="http://schemas.microsoft.com/office/powerpoint/2010/main" val="1695437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683BF7-2C09-0B47-85AC-589ADA3DC947}"/>
              </a:ext>
            </a:extLst>
          </p:cNvPr>
          <p:cNvSpPr>
            <a:spLocks noGrp="1"/>
          </p:cNvSpPr>
          <p:nvPr>
            <p:ph type="dt" sz="half" idx="10"/>
          </p:nvPr>
        </p:nvSpPr>
        <p:spPr/>
        <p:txBody>
          <a:bodyPr/>
          <a:lstStyle/>
          <a:p>
            <a:fld id="{4535CD2C-83AE-0A4A-9AF8-C29877A72D02}" type="datetimeFigureOut">
              <a:rPr lang="en-SK" smtClean="0"/>
              <a:t>04/04/2021</a:t>
            </a:fld>
            <a:endParaRPr lang="en-SK"/>
          </a:p>
        </p:txBody>
      </p:sp>
      <p:sp>
        <p:nvSpPr>
          <p:cNvPr id="3" name="Footer Placeholder 2">
            <a:extLst>
              <a:ext uri="{FF2B5EF4-FFF2-40B4-BE49-F238E27FC236}">
                <a16:creationId xmlns:a16="http://schemas.microsoft.com/office/drawing/2014/main" id="{CA7420BA-E16B-5841-9108-476F574866DE}"/>
              </a:ext>
            </a:extLst>
          </p:cNvPr>
          <p:cNvSpPr>
            <a:spLocks noGrp="1"/>
          </p:cNvSpPr>
          <p:nvPr>
            <p:ph type="ftr" sz="quarter" idx="11"/>
          </p:nvPr>
        </p:nvSpPr>
        <p:spPr/>
        <p:txBody>
          <a:bodyPr/>
          <a:lstStyle/>
          <a:p>
            <a:endParaRPr lang="en-SK"/>
          </a:p>
        </p:txBody>
      </p:sp>
      <p:sp>
        <p:nvSpPr>
          <p:cNvPr id="4" name="Slide Number Placeholder 3">
            <a:extLst>
              <a:ext uri="{FF2B5EF4-FFF2-40B4-BE49-F238E27FC236}">
                <a16:creationId xmlns:a16="http://schemas.microsoft.com/office/drawing/2014/main" id="{7D676F27-4DC8-9843-A420-4DF28D076C52}"/>
              </a:ext>
            </a:extLst>
          </p:cNvPr>
          <p:cNvSpPr>
            <a:spLocks noGrp="1"/>
          </p:cNvSpPr>
          <p:nvPr>
            <p:ph type="sldNum" sz="quarter" idx="12"/>
          </p:nvPr>
        </p:nvSpPr>
        <p:spPr/>
        <p:txBody>
          <a:bodyPr/>
          <a:lstStyle/>
          <a:p>
            <a:fld id="{C16CAF0E-8358-5744-9738-9868516416A2}" type="slidenum">
              <a:rPr lang="en-SK" smtClean="0"/>
              <a:t>‹#›</a:t>
            </a:fld>
            <a:endParaRPr lang="en-SK"/>
          </a:p>
        </p:txBody>
      </p:sp>
    </p:spTree>
    <p:extLst>
      <p:ext uri="{BB962C8B-B14F-4D97-AF65-F5344CB8AC3E}">
        <p14:creationId xmlns:p14="http://schemas.microsoft.com/office/powerpoint/2010/main" val="702266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4599F-4EA4-2042-A398-60EADCC7D4F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K"/>
          </a:p>
        </p:txBody>
      </p:sp>
      <p:sp>
        <p:nvSpPr>
          <p:cNvPr id="3" name="Content Placeholder 2">
            <a:extLst>
              <a:ext uri="{FF2B5EF4-FFF2-40B4-BE49-F238E27FC236}">
                <a16:creationId xmlns:a16="http://schemas.microsoft.com/office/drawing/2014/main" id="{FD2D800A-A4D4-7E4A-9D24-67DA704AC1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K"/>
          </a:p>
        </p:txBody>
      </p:sp>
      <p:sp>
        <p:nvSpPr>
          <p:cNvPr id="4" name="Text Placeholder 3">
            <a:extLst>
              <a:ext uri="{FF2B5EF4-FFF2-40B4-BE49-F238E27FC236}">
                <a16:creationId xmlns:a16="http://schemas.microsoft.com/office/drawing/2014/main" id="{46429D3B-4DC3-D448-91F5-6DEC1E9865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F31BF7D-D783-EA4A-AD06-8D2C50CDB009}"/>
              </a:ext>
            </a:extLst>
          </p:cNvPr>
          <p:cNvSpPr>
            <a:spLocks noGrp="1"/>
          </p:cNvSpPr>
          <p:nvPr>
            <p:ph type="dt" sz="half" idx="10"/>
          </p:nvPr>
        </p:nvSpPr>
        <p:spPr/>
        <p:txBody>
          <a:bodyPr/>
          <a:lstStyle/>
          <a:p>
            <a:fld id="{4535CD2C-83AE-0A4A-9AF8-C29877A72D02}" type="datetimeFigureOut">
              <a:rPr lang="en-SK" smtClean="0"/>
              <a:t>04/04/2021</a:t>
            </a:fld>
            <a:endParaRPr lang="en-SK"/>
          </a:p>
        </p:txBody>
      </p:sp>
      <p:sp>
        <p:nvSpPr>
          <p:cNvPr id="6" name="Footer Placeholder 5">
            <a:extLst>
              <a:ext uri="{FF2B5EF4-FFF2-40B4-BE49-F238E27FC236}">
                <a16:creationId xmlns:a16="http://schemas.microsoft.com/office/drawing/2014/main" id="{B46478CF-2F97-2C4A-844F-5F110906E13B}"/>
              </a:ext>
            </a:extLst>
          </p:cNvPr>
          <p:cNvSpPr>
            <a:spLocks noGrp="1"/>
          </p:cNvSpPr>
          <p:nvPr>
            <p:ph type="ftr" sz="quarter" idx="11"/>
          </p:nvPr>
        </p:nvSpPr>
        <p:spPr/>
        <p:txBody>
          <a:bodyPr/>
          <a:lstStyle/>
          <a:p>
            <a:endParaRPr lang="en-SK"/>
          </a:p>
        </p:txBody>
      </p:sp>
      <p:sp>
        <p:nvSpPr>
          <p:cNvPr id="7" name="Slide Number Placeholder 6">
            <a:extLst>
              <a:ext uri="{FF2B5EF4-FFF2-40B4-BE49-F238E27FC236}">
                <a16:creationId xmlns:a16="http://schemas.microsoft.com/office/drawing/2014/main" id="{4613BDC1-2A6D-2A4E-B1E3-A25F8B139DDC}"/>
              </a:ext>
            </a:extLst>
          </p:cNvPr>
          <p:cNvSpPr>
            <a:spLocks noGrp="1"/>
          </p:cNvSpPr>
          <p:nvPr>
            <p:ph type="sldNum" sz="quarter" idx="12"/>
          </p:nvPr>
        </p:nvSpPr>
        <p:spPr/>
        <p:txBody>
          <a:bodyPr/>
          <a:lstStyle/>
          <a:p>
            <a:fld id="{C16CAF0E-8358-5744-9738-9868516416A2}" type="slidenum">
              <a:rPr lang="en-SK" smtClean="0"/>
              <a:t>‹#›</a:t>
            </a:fld>
            <a:endParaRPr lang="en-SK"/>
          </a:p>
        </p:txBody>
      </p:sp>
    </p:spTree>
    <p:extLst>
      <p:ext uri="{BB962C8B-B14F-4D97-AF65-F5344CB8AC3E}">
        <p14:creationId xmlns:p14="http://schemas.microsoft.com/office/powerpoint/2010/main" val="2490403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FEAAB-3912-AE4A-A0F3-50107D03952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SK"/>
          </a:p>
        </p:txBody>
      </p:sp>
      <p:sp>
        <p:nvSpPr>
          <p:cNvPr id="3" name="Picture Placeholder 2">
            <a:extLst>
              <a:ext uri="{FF2B5EF4-FFF2-40B4-BE49-F238E27FC236}">
                <a16:creationId xmlns:a16="http://schemas.microsoft.com/office/drawing/2014/main" id="{DD1293E5-9C29-7A49-AEFC-1F099FA54A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K"/>
          </a:p>
        </p:txBody>
      </p:sp>
      <p:sp>
        <p:nvSpPr>
          <p:cNvPr id="4" name="Text Placeholder 3">
            <a:extLst>
              <a:ext uri="{FF2B5EF4-FFF2-40B4-BE49-F238E27FC236}">
                <a16:creationId xmlns:a16="http://schemas.microsoft.com/office/drawing/2014/main" id="{27DB5092-D40F-9F4E-8B47-BEADEE68EC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FCDE0F3-C3B1-3D4B-9660-7546444374D8}"/>
              </a:ext>
            </a:extLst>
          </p:cNvPr>
          <p:cNvSpPr>
            <a:spLocks noGrp="1"/>
          </p:cNvSpPr>
          <p:nvPr>
            <p:ph type="dt" sz="half" idx="10"/>
          </p:nvPr>
        </p:nvSpPr>
        <p:spPr/>
        <p:txBody>
          <a:bodyPr/>
          <a:lstStyle/>
          <a:p>
            <a:fld id="{4535CD2C-83AE-0A4A-9AF8-C29877A72D02}" type="datetimeFigureOut">
              <a:rPr lang="en-SK" smtClean="0"/>
              <a:t>04/04/2021</a:t>
            </a:fld>
            <a:endParaRPr lang="en-SK"/>
          </a:p>
        </p:txBody>
      </p:sp>
      <p:sp>
        <p:nvSpPr>
          <p:cNvPr id="6" name="Footer Placeholder 5">
            <a:extLst>
              <a:ext uri="{FF2B5EF4-FFF2-40B4-BE49-F238E27FC236}">
                <a16:creationId xmlns:a16="http://schemas.microsoft.com/office/drawing/2014/main" id="{38F4DA86-F83C-A14F-BD3A-D747C7CF237C}"/>
              </a:ext>
            </a:extLst>
          </p:cNvPr>
          <p:cNvSpPr>
            <a:spLocks noGrp="1"/>
          </p:cNvSpPr>
          <p:nvPr>
            <p:ph type="ftr" sz="quarter" idx="11"/>
          </p:nvPr>
        </p:nvSpPr>
        <p:spPr/>
        <p:txBody>
          <a:bodyPr/>
          <a:lstStyle/>
          <a:p>
            <a:endParaRPr lang="en-SK"/>
          </a:p>
        </p:txBody>
      </p:sp>
      <p:sp>
        <p:nvSpPr>
          <p:cNvPr id="7" name="Slide Number Placeholder 6">
            <a:extLst>
              <a:ext uri="{FF2B5EF4-FFF2-40B4-BE49-F238E27FC236}">
                <a16:creationId xmlns:a16="http://schemas.microsoft.com/office/drawing/2014/main" id="{3D45B020-76FE-5E41-AB90-2639C35D314A}"/>
              </a:ext>
            </a:extLst>
          </p:cNvPr>
          <p:cNvSpPr>
            <a:spLocks noGrp="1"/>
          </p:cNvSpPr>
          <p:nvPr>
            <p:ph type="sldNum" sz="quarter" idx="12"/>
          </p:nvPr>
        </p:nvSpPr>
        <p:spPr/>
        <p:txBody>
          <a:bodyPr/>
          <a:lstStyle/>
          <a:p>
            <a:fld id="{C16CAF0E-8358-5744-9738-9868516416A2}" type="slidenum">
              <a:rPr lang="en-SK" smtClean="0"/>
              <a:t>‹#›</a:t>
            </a:fld>
            <a:endParaRPr lang="en-SK"/>
          </a:p>
        </p:txBody>
      </p:sp>
    </p:spTree>
    <p:extLst>
      <p:ext uri="{BB962C8B-B14F-4D97-AF65-F5344CB8AC3E}">
        <p14:creationId xmlns:p14="http://schemas.microsoft.com/office/powerpoint/2010/main" val="3967103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B303B3-0D09-4340-8169-E93722A1AD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SK"/>
          </a:p>
        </p:txBody>
      </p:sp>
      <p:sp>
        <p:nvSpPr>
          <p:cNvPr id="3" name="Text Placeholder 2">
            <a:extLst>
              <a:ext uri="{FF2B5EF4-FFF2-40B4-BE49-F238E27FC236}">
                <a16:creationId xmlns:a16="http://schemas.microsoft.com/office/drawing/2014/main" id="{910E41E7-74C9-D442-99D2-19C8FB14CA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K"/>
          </a:p>
        </p:txBody>
      </p:sp>
      <p:sp>
        <p:nvSpPr>
          <p:cNvPr id="4" name="Date Placeholder 3">
            <a:extLst>
              <a:ext uri="{FF2B5EF4-FFF2-40B4-BE49-F238E27FC236}">
                <a16:creationId xmlns:a16="http://schemas.microsoft.com/office/drawing/2014/main" id="{9AEC1F07-0B1E-BC40-91CD-4BBB31AC7A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35CD2C-83AE-0A4A-9AF8-C29877A72D02}" type="datetimeFigureOut">
              <a:rPr lang="en-SK" smtClean="0"/>
              <a:t>04/04/2021</a:t>
            </a:fld>
            <a:endParaRPr lang="en-SK"/>
          </a:p>
        </p:txBody>
      </p:sp>
      <p:sp>
        <p:nvSpPr>
          <p:cNvPr id="5" name="Footer Placeholder 4">
            <a:extLst>
              <a:ext uri="{FF2B5EF4-FFF2-40B4-BE49-F238E27FC236}">
                <a16:creationId xmlns:a16="http://schemas.microsoft.com/office/drawing/2014/main" id="{385741DC-5A9C-644B-9B15-C5F92ADE1B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K"/>
          </a:p>
        </p:txBody>
      </p:sp>
      <p:sp>
        <p:nvSpPr>
          <p:cNvPr id="6" name="Slide Number Placeholder 5">
            <a:extLst>
              <a:ext uri="{FF2B5EF4-FFF2-40B4-BE49-F238E27FC236}">
                <a16:creationId xmlns:a16="http://schemas.microsoft.com/office/drawing/2014/main" id="{6B6A2EFC-DE06-6A43-B79C-8F72EF4841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6CAF0E-8358-5744-9738-9868516416A2}" type="slidenum">
              <a:rPr lang="en-SK" smtClean="0"/>
              <a:t>‹#›</a:t>
            </a:fld>
            <a:endParaRPr lang="en-SK"/>
          </a:p>
        </p:txBody>
      </p:sp>
    </p:spTree>
    <p:extLst>
      <p:ext uri="{BB962C8B-B14F-4D97-AF65-F5344CB8AC3E}">
        <p14:creationId xmlns:p14="http://schemas.microsoft.com/office/powerpoint/2010/main" val="37589101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6" name="Straight Connector 75">
            <a:extLst>
              <a:ext uri="{FF2B5EF4-FFF2-40B4-BE49-F238E27FC236}">
                <a16:creationId xmlns:a16="http://schemas.microsoft.com/office/drawing/2014/main" id="{911DBBF1-3229-4BD9-B3D1-B4CA571E74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1587599"/>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8" name="Rectangle 77">
            <a:extLst>
              <a:ext uri="{FF2B5EF4-FFF2-40B4-BE49-F238E27FC236}">
                <a16:creationId xmlns:a16="http://schemas.microsoft.com/office/drawing/2014/main" id="{5BC87C3E-1040-4EE4-9BDB-9537F7A1B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12256"/>
            <a:ext cx="12198096" cy="343343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543627-0428-F543-B3EC-EDD72C54B822}"/>
              </a:ext>
            </a:extLst>
          </p:cNvPr>
          <p:cNvSpPr>
            <a:spLocks noGrp="1"/>
          </p:cNvSpPr>
          <p:nvPr>
            <p:ph type="ctrTitle"/>
          </p:nvPr>
        </p:nvSpPr>
        <p:spPr>
          <a:xfrm>
            <a:off x="4520396" y="2419390"/>
            <a:ext cx="6876267" cy="2019221"/>
          </a:xfrm>
        </p:spPr>
        <p:txBody>
          <a:bodyPr anchor="ctr">
            <a:normAutofit/>
          </a:bodyPr>
          <a:lstStyle/>
          <a:p>
            <a:pPr algn="l"/>
            <a:r>
              <a:rPr lang="en-SK" b="1">
                <a:solidFill>
                  <a:schemeClr val="bg1"/>
                </a:solidFill>
                <a:cs typeface="Times New Roman" panose="02020603050405020304" pitchFamily="18" charset="0"/>
              </a:rPr>
              <a:t>Between Retribution and Restoration</a:t>
            </a:r>
          </a:p>
        </p:txBody>
      </p:sp>
      <p:sp>
        <p:nvSpPr>
          <p:cNvPr id="3" name="Subtitle 2">
            <a:extLst>
              <a:ext uri="{FF2B5EF4-FFF2-40B4-BE49-F238E27FC236}">
                <a16:creationId xmlns:a16="http://schemas.microsoft.com/office/drawing/2014/main" id="{B0B8EFE1-24E3-0D48-B1DF-9010ECA58123}"/>
              </a:ext>
            </a:extLst>
          </p:cNvPr>
          <p:cNvSpPr>
            <a:spLocks noGrp="1"/>
          </p:cNvSpPr>
          <p:nvPr>
            <p:ph type="subTitle" idx="1"/>
          </p:nvPr>
        </p:nvSpPr>
        <p:spPr>
          <a:xfrm>
            <a:off x="795339" y="2418588"/>
            <a:ext cx="2929718" cy="2020824"/>
          </a:xfrm>
        </p:spPr>
        <p:txBody>
          <a:bodyPr anchor="ctr">
            <a:normAutofit/>
          </a:bodyPr>
          <a:lstStyle/>
          <a:p>
            <a:pPr algn="r"/>
            <a:r>
              <a:rPr lang="en-GB" i="1">
                <a:solidFill>
                  <a:schemeClr val="bg1"/>
                </a:solidFill>
                <a:cs typeface="Times New Roman" panose="02020603050405020304" pitchFamily="18" charset="0"/>
              </a:rPr>
              <a:t>Contextualising Transitional Justice Legislation in Post-Transition Slovakia and Taiwan</a:t>
            </a:r>
            <a:endParaRPr lang="en-SK" i="1">
              <a:solidFill>
                <a:schemeClr val="bg1"/>
              </a:solidFill>
              <a:cs typeface="Times New Roman" panose="02020603050405020304" pitchFamily="18" charset="0"/>
            </a:endParaRPr>
          </a:p>
        </p:txBody>
      </p:sp>
      <p:cxnSp>
        <p:nvCxnSpPr>
          <p:cNvPr id="80" name="Straight Connector 79">
            <a:extLst>
              <a:ext uri="{FF2B5EF4-FFF2-40B4-BE49-F238E27FC236}">
                <a16:creationId xmlns:a16="http://schemas.microsoft.com/office/drawing/2014/main" id="{06AA7778-3AED-4D28-BAFA-926D05F55C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00862" y="2240280"/>
            <a:ext cx="0" cy="237744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5CD5A0B-CDD7-427C-AA42-2EECFDFA18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5270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D315F06-96E4-9545-96F3-998F8A6E58C9}"/>
              </a:ext>
            </a:extLst>
          </p:cNvPr>
          <p:cNvSpPr txBox="1"/>
          <p:nvPr/>
        </p:nvSpPr>
        <p:spPr>
          <a:xfrm>
            <a:off x="7399421" y="6509084"/>
            <a:ext cx="4789403" cy="338554"/>
          </a:xfrm>
          <a:prstGeom prst="rect">
            <a:avLst/>
          </a:prstGeom>
          <a:noFill/>
        </p:spPr>
        <p:txBody>
          <a:bodyPr wrap="square" rtlCol="0">
            <a:spAutoFit/>
          </a:bodyPr>
          <a:lstStyle/>
          <a:p>
            <a:r>
              <a:rPr lang="en-SK" sz="1600"/>
              <a:t>                  Dominika Remžová, MA Taiwan Studies, SOAS</a:t>
            </a:r>
          </a:p>
        </p:txBody>
      </p:sp>
      <p:pic>
        <p:nvPicPr>
          <p:cNvPr id="6" name="Audio 5">
            <a:hlinkClick r:id="" action="ppaction://media"/>
            <a:extLst>
              <a:ext uri="{FF2B5EF4-FFF2-40B4-BE49-F238E27FC236}">
                <a16:creationId xmlns:a16="http://schemas.microsoft.com/office/drawing/2014/main" id="{CA926679-4D59-FE4D-8393-43C7C5870A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796862532"/>
      </p:ext>
    </p:extLst>
  </p:cSld>
  <p:clrMapOvr>
    <a:overrideClrMapping bg1="lt1" tx1="dk1" bg2="lt2" tx2="dk2" accent1="accent1" accent2="accent2" accent3="accent3" accent4="accent4" accent5="accent5" accent6="accent6" hlink="hlink" folHlink="folHlink"/>
  </p:clrMapOvr>
  <p:transition spd="slow" advTm="8014">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descr="A group of people sitting at a table&#10;&#10;Description automatically generated">
            <a:extLst>
              <a:ext uri="{FF2B5EF4-FFF2-40B4-BE49-F238E27FC236}">
                <a16:creationId xmlns:a16="http://schemas.microsoft.com/office/drawing/2014/main" id="{6B284559-EF57-754D-BAA2-F659596A6A47}"/>
              </a:ext>
            </a:extLst>
          </p:cNvPr>
          <p:cNvPicPr>
            <a:picLocks noChangeAspect="1"/>
          </p:cNvPicPr>
          <p:nvPr/>
        </p:nvPicPr>
        <p:blipFill rotWithShape="1">
          <a:blip r:embed="rId4">
            <a:alphaModFix/>
          </a:blip>
          <a:srcRect l="19523" r="18241" b="-1"/>
          <a:stretch/>
        </p:blipFill>
        <p:spPr>
          <a:xfrm>
            <a:off x="5797543" y="10"/>
            <a:ext cx="6394152" cy="6857990"/>
          </a:xfrm>
          <a:prstGeom prst="rect">
            <a:avLst/>
          </a:prstGeom>
        </p:spPr>
      </p:pic>
      <p:pic>
        <p:nvPicPr>
          <p:cNvPr id="283" name="Picture 93">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889C230E-9F62-8C42-87F7-CC2BE9257333}"/>
              </a:ext>
            </a:extLst>
          </p:cNvPr>
          <p:cNvSpPr>
            <a:spLocks noGrp="1"/>
          </p:cNvSpPr>
          <p:nvPr>
            <p:ph type="title"/>
          </p:nvPr>
        </p:nvSpPr>
        <p:spPr>
          <a:xfrm>
            <a:off x="804997" y="395132"/>
            <a:ext cx="4803636" cy="1311664"/>
          </a:xfrm>
        </p:spPr>
        <p:txBody>
          <a:bodyPr>
            <a:normAutofit/>
          </a:bodyPr>
          <a:lstStyle/>
          <a:p>
            <a:r>
              <a:rPr lang="en-SK" sz="3200" b="1" i="1">
                <a:solidFill>
                  <a:srgbClr val="000000"/>
                </a:solidFill>
              </a:rPr>
              <a:t>Concluding remarks</a:t>
            </a:r>
          </a:p>
        </p:txBody>
      </p:sp>
      <p:sp>
        <p:nvSpPr>
          <p:cNvPr id="3" name="Content Placeholder 2">
            <a:extLst>
              <a:ext uri="{FF2B5EF4-FFF2-40B4-BE49-F238E27FC236}">
                <a16:creationId xmlns:a16="http://schemas.microsoft.com/office/drawing/2014/main" id="{D3D5AC7D-C17E-5744-A9A0-0D0FEDA70A99}"/>
              </a:ext>
            </a:extLst>
          </p:cNvPr>
          <p:cNvSpPr>
            <a:spLocks noGrp="1"/>
          </p:cNvSpPr>
          <p:nvPr>
            <p:ph idx="1"/>
          </p:nvPr>
        </p:nvSpPr>
        <p:spPr>
          <a:xfrm>
            <a:off x="593766" y="1531917"/>
            <a:ext cx="5014867" cy="5058887"/>
          </a:xfrm>
        </p:spPr>
        <p:txBody>
          <a:bodyPr anchor="ctr">
            <a:normAutofit fontScale="92500" lnSpcReduction="10000"/>
          </a:bodyPr>
          <a:lstStyle/>
          <a:p>
            <a:r>
              <a:rPr lang="en-SK" sz="1800" dirty="0">
                <a:solidFill>
                  <a:srgbClr val="000000"/>
                </a:solidFill>
              </a:rPr>
              <a:t>The lack of retributive justice under Slovakia’s and Taiwan’s 1st democratically elected legislatures can be explained by a combination of </a:t>
            </a:r>
            <a:r>
              <a:rPr lang="en-SK" sz="1800" i="1" dirty="0">
                <a:solidFill>
                  <a:srgbClr val="000000"/>
                </a:solidFill>
              </a:rPr>
              <a:t>politics of the past </a:t>
            </a:r>
            <a:r>
              <a:rPr lang="en-SK" sz="1800" dirty="0">
                <a:solidFill>
                  <a:srgbClr val="000000"/>
                </a:solidFill>
              </a:rPr>
              <a:t>and </a:t>
            </a:r>
            <a:r>
              <a:rPr lang="en-SK" sz="1800" i="1" dirty="0">
                <a:solidFill>
                  <a:srgbClr val="000000"/>
                </a:solidFill>
              </a:rPr>
              <a:t>politics of the present </a:t>
            </a:r>
            <a:r>
              <a:rPr lang="en-SK" sz="1800" dirty="0">
                <a:solidFill>
                  <a:srgbClr val="000000"/>
                </a:solidFill>
              </a:rPr>
              <a:t>factors</a:t>
            </a:r>
          </a:p>
          <a:p>
            <a:r>
              <a:rPr lang="en-GB" sz="1800" dirty="0">
                <a:solidFill>
                  <a:srgbClr val="000000"/>
                </a:solidFill>
              </a:rPr>
              <a:t>A</a:t>
            </a:r>
            <a:r>
              <a:rPr lang="en-SK" sz="1800" dirty="0">
                <a:solidFill>
                  <a:srgbClr val="000000"/>
                </a:solidFill>
              </a:rPr>
              <a:t>ll the factors are interconnected and therefore even though the authoritarian regime’s pre-history may not be a major determinant for the lack of retributive justice, it should still be considered due to its influence on the nature of the authoritarian regime</a:t>
            </a:r>
          </a:p>
          <a:p>
            <a:r>
              <a:rPr lang="en-SK" sz="1800" i="1" dirty="0">
                <a:solidFill>
                  <a:srgbClr val="000000"/>
                </a:solidFill>
              </a:rPr>
              <a:t>Politics of the past </a:t>
            </a:r>
            <a:r>
              <a:rPr lang="en-SK" sz="1800" dirty="0">
                <a:solidFill>
                  <a:srgbClr val="000000"/>
                </a:solidFill>
              </a:rPr>
              <a:t>is particularly useful when it comes to differences between Slovakia and Czechia, as well as Taiwan and South Korea</a:t>
            </a:r>
          </a:p>
          <a:p>
            <a:r>
              <a:rPr lang="en-SK" sz="1800" dirty="0">
                <a:solidFill>
                  <a:srgbClr val="000000"/>
                </a:solidFill>
              </a:rPr>
              <a:t>Despite the focus on the predominantly top-down domestic factors, the importance of bottom-up and international factors should not be dismissed</a:t>
            </a:r>
          </a:p>
          <a:p>
            <a:r>
              <a:rPr lang="en-SK" sz="1800" dirty="0">
                <a:solidFill>
                  <a:srgbClr val="000000"/>
                </a:solidFill>
              </a:rPr>
              <a:t>Time can be seen as a contextual factor in itself, as not only is the timing of transitional justice dependant on other contextual factors, but </a:t>
            </a:r>
            <a:r>
              <a:rPr lang="en-GB" sz="1800" dirty="0">
                <a:solidFill>
                  <a:srgbClr val="000000"/>
                </a:solidFill>
              </a:rPr>
              <a:t>the passage of time may also make certain factors more or less relevant</a:t>
            </a:r>
            <a:endParaRPr lang="en-SK" sz="1800" dirty="0">
              <a:solidFill>
                <a:srgbClr val="000000"/>
              </a:solidFill>
            </a:endParaRPr>
          </a:p>
          <a:p>
            <a:endParaRPr lang="en-SK" sz="1900" dirty="0">
              <a:solidFill>
                <a:srgbClr val="000000"/>
              </a:solidFill>
            </a:endParaRPr>
          </a:p>
        </p:txBody>
      </p:sp>
      <p:pic>
        <p:nvPicPr>
          <p:cNvPr id="5" name="Audio 4">
            <a:hlinkClick r:id="" action="ppaction://media"/>
            <a:extLst>
              <a:ext uri="{FF2B5EF4-FFF2-40B4-BE49-F238E27FC236}">
                <a16:creationId xmlns:a16="http://schemas.microsoft.com/office/drawing/2014/main" id="{97DCA2EC-2D62-F742-83F9-EAD66F1C3A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86810812"/>
      </p:ext>
    </p:extLst>
  </p:cSld>
  <p:clrMapOvr>
    <a:masterClrMapping/>
  </p:clrMapOvr>
  <p:transition spd="slow" advTm="85284">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52308B-E21D-9847-BD75-2B69E844BFFF}"/>
              </a:ext>
            </a:extLst>
          </p:cNvPr>
          <p:cNvSpPr>
            <a:spLocks noGrp="1"/>
          </p:cNvSpPr>
          <p:nvPr>
            <p:ph type="title"/>
          </p:nvPr>
        </p:nvSpPr>
        <p:spPr>
          <a:xfrm>
            <a:off x="838200" y="963877"/>
            <a:ext cx="3494362" cy="4930246"/>
          </a:xfrm>
        </p:spPr>
        <p:txBody>
          <a:bodyPr>
            <a:normAutofit/>
          </a:bodyPr>
          <a:lstStyle/>
          <a:p>
            <a:pPr algn="r"/>
            <a:r>
              <a:rPr lang="en-SK" sz="3200" b="1" i="1"/>
              <a:t>Sample bibliography</a:t>
            </a:r>
            <a:br>
              <a:rPr lang="en-SK" sz="3200" b="1" i="1"/>
            </a:br>
            <a:endParaRPr lang="en-SK" sz="3200" b="1" i="1"/>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9501AB8-3917-D34C-96A7-6E41E68B3B75}"/>
              </a:ext>
            </a:extLst>
          </p:cNvPr>
          <p:cNvSpPr>
            <a:spLocks noGrp="1"/>
          </p:cNvSpPr>
          <p:nvPr>
            <p:ph idx="1"/>
          </p:nvPr>
        </p:nvSpPr>
        <p:spPr>
          <a:xfrm>
            <a:off x="4976031" y="878305"/>
            <a:ext cx="6377769" cy="5414210"/>
          </a:xfrm>
        </p:spPr>
        <p:txBody>
          <a:bodyPr anchor="ctr">
            <a:normAutofit fontScale="92500" lnSpcReduction="20000"/>
          </a:bodyPr>
          <a:lstStyle/>
          <a:p>
            <a:r>
              <a:rPr lang="en-GB" sz="1300">
                <a:latin typeface="Calibri" panose="020F0502020204030204" pitchFamily="34" charset="0"/>
                <a:cs typeface="Calibri" panose="020F0502020204030204" pitchFamily="34" charset="0"/>
              </a:rPr>
              <a:t>Caldwell, Ernest. ”Transitional Justice Legislation in Taiwan Before and During the Tsai Administration.” </a:t>
            </a:r>
            <a:r>
              <a:rPr lang="en-GB" sz="1300" i="1">
                <a:latin typeface="Calibri" panose="020F0502020204030204" pitchFamily="34" charset="0"/>
                <a:cs typeface="Calibri" panose="020F0502020204030204" pitchFamily="34" charset="0"/>
              </a:rPr>
              <a:t>Washington International Law Journal </a:t>
            </a:r>
            <a:r>
              <a:rPr lang="en-GB" sz="1300">
                <a:latin typeface="Calibri" panose="020F0502020204030204" pitchFamily="34" charset="0"/>
                <a:cs typeface="Calibri" panose="020F0502020204030204" pitchFamily="34" charset="0"/>
              </a:rPr>
              <a:t>27 (2018): 449-484.</a:t>
            </a:r>
          </a:p>
          <a:p>
            <a:r>
              <a:rPr lang="en-GB" sz="1300">
                <a:latin typeface="Calibri" panose="020F0502020204030204" pitchFamily="34" charset="0"/>
                <a:cs typeface="Calibri" panose="020F0502020204030204" pitchFamily="34" charset="0"/>
              </a:rPr>
              <a:t>Hwang, </a:t>
            </a:r>
            <a:r>
              <a:rPr lang="en-GB" sz="1300" err="1">
                <a:latin typeface="Calibri" panose="020F0502020204030204" pitchFamily="34" charset="0"/>
                <a:cs typeface="Calibri" panose="020F0502020204030204" pitchFamily="34" charset="0"/>
              </a:rPr>
              <a:t>Jau</a:t>
            </a:r>
            <a:r>
              <a:rPr lang="en-GB" sz="1300">
                <a:latin typeface="Calibri" panose="020F0502020204030204" pitchFamily="34" charset="0"/>
                <a:cs typeface="Calibri" panose="020F0502020204030204" pitchFamily="34" charset="0"/>
              </a:rPr>
              <a:t>-Yuan. “Transitional Justice in </a:t>
            </a:r>
            <a:r>
              <a:rPr lang="en-GB" sz="1300" err="1">
                <a:latin typeface="Calibri" panose="020F0502020204030204" pitchFamily="34" charset="0"/>
                <a:cs typeface="Calibri" panose="020F0502020204030204" pitchFamily="34" charset="0"/>
              </a:rPr>
              <a:t>Postwar</a:t>
            </a:r>
            <a:r>
              <a:rPr lang="en-GB" sz="1300">
                <a:latin typeface="Calibri" panose="020F0502020204030204" pitchFamily="34" charset="0"/>
                <a:cs typeface="Calibri" panose="020F0502020204030204" pitchFamily="34" charset="0"/>
              </a:rPr>
              <a:t> Taiwan.” In </a:t>
            </a:r>
            <a:r>
              <a:rPr lang="en-GB" sz="1300" i="1">
                <a:latin typeface="Calibri" panose="020F0502020204030204" pitchFamily="34" charset="0"/>
                <a:cs typeface="Calibri" panose="020F0502020204030204" pitchFamily="34" charset="0"/>
              </a:rPr>
              <a:t>Routledge Handbook of Contemporary Taiwan. </a:t>
            </a:r>
            <a:r>
              <a:rPr lang="en-GB" sz="1300">
                <a:latin typeface="Calibri" panose="020F0502020204030204" pitchFamily="34" charset="0"/>
                <a:cs typeface="Calibri" panose="020F0502020204030204" pitchFamily="34" charset="0"/>
              </a:rPr>
              <a:t>Routledge, 2016: 169-183.</a:t>
            </a:r>
          </a:p>
          <a:p>
            <a:r>
              <a:rPr lang="en-GB" sz="1300">
                <a:latin typeface="Calibri" panose="020F0502020204030204" pitchFamily="34" charset="0"/>
                <a:cs typeface="Calibri" panose="020F0502020204030204" pitchFamily="34" charset="0"/>
              </a:rPr>
              <a:t>Huntington, Samuel P. </a:t>
            </a:r>
            <a:r>
              <a:rPr lang="en-GB" sz="1300" i="1">
                <a:latin typeface="Calibri" panose="020F0502020204030204" pitchFamily="34" charset="0"/>
                <a:cs typeface="Calibri" panose="020F0502020204030204" pitchFamily="34" charset="0"/>
              </a:rPr>
              <a:t>The Third Wave: Democratization in the late Twentieth Century</a:t>
            </a:r>
            <a:r>
              <a:rPr lang="en-GB" sz="1300">
                <a:latin typeface="Calibri" panose="020F0502020204030204" pitchFamily="34" charset="0"/>
                <a:cs typeface="Calibri" panose="020F0502020204030204" pitchFamily="34" charset="0"/>
              </a:rPr>
              <a:t>. University of Oklahoma Press, 1991.</a:t>
            </a:r>
          </a:p>
          <a:p>
            <a:r>
              <a:rPr lang="en-GB" sz="1300" err="1">
                <a:latin typeface="Calibri" panose="020F0502020204030204" pitchFamily="34" charset="0"/>
                <a:cs typeface="Calibri" panose="020F0502020204030204" pitchFamily="34" charset="0"/>
              </a:rPr>
              <a:t>Kitschelt</a:t>
            </a:r>
            <a:r>
              <a:rPr lang="en-GB" sz="1300">
                <a:latin typeface="Calibri" panose="020F0502020204030204" pitchFamily="34" charset="0"/>
                <a:cs typeface="Calibri" panose="020F0502020204030204" pitchFamily="34" charset="0"/>
              </a:rPr>
              <a:t>, Herbert, et al. </a:t>
            </a:r>
            <a:r>
              <a:rPr lang="en-GB" sz="1300" i="1">
                <a:latin typeface="Calibri" panose="020F0502020204030204" pitchFamily="34" charset="0"/>
                <a:cs typeface="Calibri" panose="020F0502020204030204" pitchFamily="34" charset="0"/>
              </a:rPr>
              <a:t>Post-communist Party Systems: Competition, Representation, and Inter-party Cooperation</a:t>
            </a:r>
            <a:r>
              <a:rPr lang="en-GB" sz="1300">
                <a:latin typeface="Calibri" panose="020F0502020204030204" pitchFamily="34" charset="0"/>
                <a:cs typeface="Calibri" panose="020F0502020204030204" pitchFamily="34" charset="0"/>
              </a:rPr>
              <a:t>. Cambridge University Press, 1999.</a:t>
            </a:r>
          </a:p>
          <a:p>
            <a:r>
              <a:rPr lang="en-GB" sz="1300" err="1">
                <a:latin typeface="Calibri" panose="020F0502020204030204" pitchFamily="34" charset="0"/>
                <a:cs typeface="Calibri" panose="020F0502020204030204" pitchFamily="34" charset="0"/>
              </a:rPr>
              <a:t>Kovanič</a:t>
            </a:r>
            <a:r>
              <a:rPr lang="en-GB" sz="1300">
                <a:latin typeface="Calibri" panose="020F0502020204030204" pitchFamily="34" charset="0"/>
                <a:cs typeface="Calibri" panose="020F0502020204030204" pitchFamily="34" charset="0"/>
              </a:rPr>
              <a:t>, Martin. ”Files and Privacy: Challenges of Transitional Justice in Slovakia.” </a:t>
            </a:r>
            <a:r>
              <a:rPr lang="en-GB" sz="1300" i="1" err="1">
                <a:latin typeface="Calibri" panose="020F0502020204030204" pitchFamily="34" charset="0"/>
                <a:cs typeface="Calibri" panose="020F0502020204030204" pitchFamily="34" charset="0"/>
              </a:rPr>
              <a:t>Studia</a:t>
            </a:r>
            <a:r>
              <a:rPr lang="en-GB" sz="1300" i="1">
                <a:latin typeface="Calibri" panose="020F0502020204030204" pitchFamily="34" charset="0"/>
                <a:cs typeface="Calibri" panose="020F0502020204030204" pitchFamily="34" charset="0"/>
              </a:rPr>
              <a:t> Universitatis </a:t>
            </a:r>
            <a:r>
              <a:rPr lang="en-GB" sz="1300" i="1" err="1">
                <a:latin typeface="Calibri" panose="020F0502020204030204" pitchFamily="34" charset="0"/>
                <a:cs typeface="Calibri" panose="020F0502020204030204" pitchFamily="34" charset="0"/>
              </a:rPr>
              <a:t>Cibiniensis</a:t>
            </a:r>
            <a:r>
              <a:rPr lang="en-GB" sz="1300" i="1">
                <a:latin typeface="Calibri" panose="020F0502020204030204" pitchFamily="34" charset="0"/>
                <a:cs typeface="Calibri" panose="020F0502020204030204" pitchFamily="34" charset="0"/>
              </a:rPr>
              <a:t>. Series </a:t>
            </a:r>
            <a:r>
              <a:rPr lang="en-GB" sz="1300" i="1" err="1">
                <a:latin typeface="Calibri" panose="020F0502020204030204" pitchFamily="34" charset="0"/>
                <a:cs typeface="Calibri" panose="020F0502020204030204" pitchFamily="34" charset="0"/>
              </a:rPr>
              <a:t>Historica</a:t>
            </a:r>
            <a:r>
              <a:rPr lang="en-GB" sz="1300">
                <a:latin typeface="Calibri" panose="020F0502020204030204" pitchFamily="34" charset="0"/>
                <a:cs typeface="Calibri" panose="020F0502020204030204" pitchFamily="34" charset="0"/>
              </a:rPr>
              <a:t> XI Supplement (2014): 113-132.</a:t>
            </a:r>
          </a:p>
          <a:p>
            <a:r>
              <a:rPr lang="en-GB" sz="1300">
                <a:latin typeface="Calibri" panose="020F0502020204030204" pitchFamily="34" charset="0"/>
                <a:cs typeface="Calibri" panose="020F0502020204030204" pitchFamily="34" charset="0"/>
              </a:rPr>
              <a:t>Lavinia, Stan. ”The Politics of Memory in Post-Communist Europe: A Comparative Analysis.” In </a:t>
            </a:r>
            <a:r>
              <a:rPr lang="en-GB" sz="1300" i="1" err="1">
                <a:latin typeface="Calibri" panose="020F0502020204030204" pitchFamily="34" charset="0"/>
                <a:cs typeface="Calibri" panose="020F0502020204030204" pitchFamily="34" charset="0"/>
              </a:rPr>
              <a:t>Expériences</a:t>
            </a:r>
            <a:r>
              <a:rPr lang="en-GB" sz="1300" i="1">
                <a:latin typeface="Calibri" panose="020F0502020204030204" pitchFamily="34" charset="0"/>
                <a:cs typeface="Calibri" panose="020F0502020204030204" pitchFamily="34" charset="0"/>
              </a:rPr>
              <a:t> et </a:t>
            </a:r>
            <a:r>
              <a:rPr lang="en-GB" sz="1300" i="1" err="1">
                <a:latin typeface="Calibri" panose="020F0502020204030204" pitchFamily="34" charset="0"/>
                <a:cs typeface="Calibri" panose="020F0502020204030204" pitchFamily="34" charset="0"/>
              </a:rPr>
              <a:t>mémoire</a:t>
            </a:r>
            <a:r>
              <a:rPr lang="en-GB" sz="1300" i="1">
                <a:latin typeface="Calibri" panose="020F0502020204030204" pitchFamily="34" charset="0"/>
                <a:cs typeface="Calibri" panose="020F0502020204030204" pitchFamily="34" charset="0"/>
              </a:rPr>
              <a:t>: </a:t>
            </a:r>
            <a:r>
              <a:rPr lang="en-GB" sz="1300" i="1" err="1">
                <a:latin typeface="Calibri" panose="020F0502020204030204" pitchFamily="34" charset="0"/>
                <a:cs typeface="Calibri" panose="020F0502020204030204" pitchFamily="34" charset="0"/>
              </a:rPr>
              <a:t>partager</a:t>
            </a:r>
            <a:r>
              <a:rPr lang="en-GB" sz="1300" i="1">
                <a:latin typeface="Calibri" panose="020F0502020204030204" pitchFamily="34" charset="0"/>
                <a:cs typeface="Calibri" panose="020F0502020204030204" pitchFamily="34" charset="0"/>
              </a:rPr>
              <a:t> </a:t>
            </a:r>
            <a:r>
              <a:rPr lang="en-GB" sz="1300" i="1" err="1">
                <a:latin typeface="Calibri" panose="020F0502020204030204" pitchFamily="34" charset="0"/>
                <a:cs typeface="Calibri" panose="020F0502020204030204" pitchFamily="34" charset="0"/>
              </a:rPr>
              <a:t>en</a:t>
            </a:r>
            <a:r>
              <a:rPr lang="en-GB" sz="1300" i="1">
                <a:latin typeface="Calibri" panose="020F0502020204030204" pitchFamily="34" charset="0"/>
                <a:cs typeface="Calibri" panose="020F0502020204030204" pitchFamily="34" charset="0"/>
              </a:rPr>
              <a:t> </a:t>
            </a:r>
            <a:r>
              <a:rPr lang="en-GB" sz="1300" i="1" err="1">
                <a:latin typeface="Calibri" panose="020F0502020204030204" pitchFamily="34" charset="0"/>
                <a:cs typeface="Calibri" panose="020F0502020204030204" pitchFamily="34" charset="0"/>
              </a:rPr>
              <a:t>français</a:t>
            </a:r>
            <a:r>
              <a:rPr lang="en-GB" sz="1300" i="1">
                <a:latin typeface="Calibri" panose="020F0502020204030204" pitchFamily="34" charset="0"/>
                <a:cs typeface="Calibri" panose="020F0502020204030204" pitchFamily="34" charset="0"/>
              </a:rPr>
              <a:t> la </a:t>
            </a:r>
            <a:r>
              <a:rPr lang="en-GB" sz="1300" i="1" err="1">
                <a:latin typeface="Calibri" panose="020F0502020204030204" pitchFamily="34" charset="0"/>
                <a:cs typeface="Calibri" panose="020F0502020204030204" pitchFamily="34" charset="0"/>
              </a:rPr>
              <a:t>diversité</a:t>
            </a:r>
            <a:r>
              <a:rPr lang="en-GB" sz="1300" i="1">
                <a:latin typeface="Calibri" panose="020F0502020204030204" pitchFamily="34" charset="0"/>
                <a:cs typeface="Calibri" panose="020F0502020204030204" pitchFamily="34" charset="0"/>
              </a:rPr>
              <a:t> du monde, </a:t>
            </a:r>
            <a:r>
              <a:rPr lang="en-GB" sz="1300">
                <a:latin typeface="Calibri" panose="020F0502020204030204" pitchFamily="34" charset="0"/>
                <a:cs typeface="Calibri" panose="020F0502020204030204" pitchFamily="34" charset="0"/>
              </a:rPr>
              <a:t>2006: 1-16.</a:t>
            </a:r>
          </a:p>
          <a:p>
            <a:r>
              <a:rPr lang="en-GB" sz="1300">
                <a:latin typeface="Calibri" panose="020F0502020204030204" pitchFamily="34" charset="0"/>
                <a:cs typeface="Calibri" panose="020F0502020204030204" pitchFamily="34" charset="0"/>
              </a:rPr>
              <a:t>Moran, John P. “The Communist Torturers of Eastern Europe: Prosecute and Punish or Forgive and Forget?” </a:t>
            </a:r>
            <a:r>
              <a:rPr lang="en-GB" sz="1300" i="1">
                <a:latin typeface="Calibri" panose="020F0502020204030204" pitchFamily="34" charset="0"/>
                <a:cs typeface="Calibri" panose="020F0502020204030204" pitchFamily="34" charset="0"/>
              </a:rPr>
              <a:t>Communist and Post-communist Studies </a:t>
            </a:r>
            <a:r>
              <a:rPr lang="en-GB" sz="1300">
                <a:latin typeface="Calibri" panose="020F0502020204030204" pitchFamily="34" charset="0"/>
                <a:cs typeface="Calibri" panose="020F0502020204030204" pitchFamily="34" charset="0"/>
              </a:rPr>
              <a:t>27.1 (1994): 95-109.</a:t>
            </a:r>
          </a:p>
          <a:p>
            <a:r>
              <a:rPr lang="en-GB" sz="1300" err="1">
                <a:latin typeface="Calibri" panose="020F0502020204030204" pitchFamily="34" charset="0"/>
                <a:cs typeface="Calibri" panose="020F0502020204030204" pitchFamily="34" charset="0"/>
              </a:rPr>
              <a:t>Nedelsky</a:t>
            </a:r>
            <a:r>
              <a:rPr lang="en-GB" sz="1300">
                <a:latin typeface="Calibri" panose="020F0502020204030204" pitchFamily="34" charset="0"/>
                <a:cs typeface="Calibri" panose="020F0502020204030204" pitchFamily="34" charset="0"/>
              </a:rPr>
              <a:t>, Nadya. ”Divergent Responses to a Common Past: Transitional Justice in the Czech Republic and Slovakia.” </a:t>
            </a:r>
            <a:r>
              <a:rPr lang="en-GB" sz="1300" i="1">
                <a:latin typeface="Calibri" panose="020F0502020204030204" pitchFamily="34" charset="0"/>
                <a:cs typeface="Calibri" panose="020F0502020204030204" pitchFamily="34" charset="0"/>
              </a:rPr>
              <a:t>Theory and Society</a:t>
            </a:r>
            <a:r>
              <a:rPr lang="en-GB" sz="1300">
                <a:latin typeface="Calibri" panose="020F0502020204030204" pitchFamily="34" charset="0"/>
                <a:cs typeface="Calibri" panose="020F0502020204030204" pitchFamily="34" charset="0"/>
              </a:rPr>
              <a:t> 33.1 (2004): 65-115.</a:t>
            </a:r>
          </a:p>
          <a:p>
            <a:r>
              <a:rPr lang="en-GB" sz="1300" err="1">
                <a:latin typeface="Calibri" panose="020F0502020204030204" pitchFamily="34" charset="0"/>
                <a:cs typeface="Calibri" panose="020F0502020204030204" pitchFamily="34" charset="0"/>
              </a:rPr>
              <a:t>Teitel</a:t>
            </a:r>
            <a:r>
              <a:rPr lang="en-GB" sz="1300">
                <a:latin typeface="Calibri" panose="020F0502020204030204" pitchFamily="34" charset="0"/>
                <a:cs typeface="Calibri" panose="020F0502020204030204" pitchFamily="34" charset="0"/>
              </a:rPr>
              <a:t>, </a:t>
            </a:r>
            <a:r>
              <a:rPr lang="en-GB" sz="1300" err="1">
                <a:latin typeface="Calibri" panose="020F0502020204030204" pitchFamily="34" charset="0"/>
                <a:cs typeface="Calibri" panose="020F0502020204030204" pitchFamily="34" charset="0"/>
              </a:rPr>
              <a:t>Ruti</a:t>
            </a:r>
            <a:r>
              <a:rPr lang="en-GB" sz="1300">
                <a:latin typeface="Calibri" panose="020F0502020204030204" pitchFamily="34" charset="0"/>
                <a:cs typeface="Calibri" panose="020F0502020204030204" pitchFamily="34" charset="0"/>
              </a:rPr>
              <a:t> G. “Transitional Justice Genealogy.” </a:t>
            </a:r>
            <a:r>
              <a:rPr lang="en-GB" sz="1300" i="1">
                <a:latin typeface="Calibri" panose="020F0502020204030204" pitchFamily="34" charset="0"/>
                <a:cs typeface="Calibri" panose="020F0502020204030204" pitchFamily="34" charset="0"/>
              </a:rPr>
              <a:t>Harvard Human Rights Journal </a:t>
            </a:r>
            <a:r>
              <a:rPr lang="en-GB" sz="1300">
                <a:latin typeface="Calibri" panose="020F0502020204030204" pitchFamily="34" charset="0"/>
                <a:cs typeface="Calibri" panose="020F0502020204030204" pitchFamily="34" charset="0"/>
              </a:rPr>
              <a:t>16 (2003): 69-94.</a:t>
            </a:r>
          </a:p>
          <a:p>
            <a:r>
              <a:rPr lang="en-GB" sz="1300">
                <a:latin typeface="Calibri" panose="020F0502020204030204" pitchFamily="34" charset="0"/>
                <a:cs typeface="Calibri" panose="020F0502020204030204" pitchFamily="34" charset="0"/>
              </a:rPr>
              <a:t>Wang, Vincent Wei-</a:t>
            </a:r>
            <a:r>
              <a:rPr lang="en-GB" sz="1300" err="1">
                <a:latin typeface="Calibri" panose="020F0502020204030204" pitchFamily="34" charset="0"/>
                <a:cs typeface="Calibri" panose="020F0502020204030204" pitchFamily="34" charset="0"/>
              </a:rPr>
              <a:t>cheng</a:t>
            </a:r>
            <a:r>
              <a:rPr lang="en-GB" sz="1300">
                <a:latin typeface="Calibri" panose="020F0502020204030204" pitchFamily="34" charset="0"/>
                <a:cs typeface="Calibri" panose="020F0502020204030204" pitchFamily="34" charset="0"/>
              </a:rPr>
              <a:t>. “Transitional Justice and Prospect of Democratic Consolidation in Taiwan: Democracy and Justice in Newly Democratized Countries.” </a:t>
            </a:r>
            <a:r>
              <a:rPr lang="en-GB" sz="1300" i="1">
                <a:latin typeface="Calibri" panose="020F0502020204030204" pitchFamily="34" charset="0"/>
                <a:cs typeface="Calibri" panose="020F0502020204030204" pitchFamily="34" charset="0"/>
              </a:rPr>
              <a:t>Politics Faculty Publications and Presentations</a:t>
            </a:r>
            <a:r>
              <a:rPr lang="en-GB" sz="1300">
                <a:latin typeface="Calibri" panose="020F0502020204030204" pitchFamily="34" charset="0"/>
                <a:cs typeface="Calibri" panose="020F0502020204030204" pitchFamily="34" charset="0"/>
              </a:rPr>
              <a:t> (2005): 1-38.</a:t>
            </a:r>
          </a:p>
          <a:p>
            <a:r>
              <a:rPr lang="en-GB" sz="1300">
                <a:latin typeface="Calibri" panose="020F0502020204030204" pitchFamily="34" charset="0"/>
                <a:cs typeface="Calibri" panose="020F0502020204030204" pitchFamily="34" charset="0"/>
              </a:rPr>
              <a:t>Welsh, Helga A. “Dealing with the communist past: Central and East European experiences after 1990.” </a:t>
            </a:r>
            <a:r>
              <a:rPr lang="en-GB" sz="1300" i="1">
                <a:latin typeface="Calibri" panose="020F0502020204030204" pitchFamily="34" charset="0"/>
                <a:cs typeface="Calibri" panose="020F0502020204030204" pitchFamily="34" charset="0"/>
              </a:rPr>
              <a:t>Europe-Asia Studies</a:t>
            </a:r>
            <a:r>
              <a:rPr lang="en-GB" sz="1300">
                <a:latin typeface="Calibri" panose="020F0502020204030204" pitchFamily="34" charset="0"/>
                <a:cs typeface="Calibri" panose="020F0502020204030204" pitchFamily="34" charset="0"/>
              </a:rPr>
              <a:t> 48.3 (1996): 413-428.</a:t>
            </a:r>
          </a:p>
          <a:p>
            <a:r>
              <a:rPr lang="en-GB" sz="1300">
                <a:latin typeface="Calibri" panose="020F0502020204030204" pitchFamily="34" charset="0"/>
                <a:cs typeface="Calibri" panose="020F0502020204030204" pitchFamily="34" charset="0"/>
              </a:rPr>
              <a:t>Williams, Kieran, Brigid Fowler and Aleks </a:t>
            </a:r>
            <a:r>
              <a:rPr lang="en-GB" sz="1300" err="1">
                <a:latin typeface="Calibri" panose="020F0502020204030204" pitchFamily="34" charset="0"/>
                <a:cs typeface="Calibri" panose="020F0502020204030204" pitchFamily="34" charset="0"/>
              </a:rPr>
              <a:t>Szczerbiak</a:t>
            </a:r>
            <a:r>
              <a:rPr lang="en-GB" sz="1300">
                <a:latin typeface="Calibri" panose="020F0502020204030204" pitchFamily="34" charset="0"/>
                <a:cs typeface="Calibri" panose="020F0502020204030204" pitchFamily="34" charset="0"/>
              </a:rPr>
              <a:t>. “Explaining lustration in Central Europe: a ‘post-communist politics’ approach.” </a:t>
            </a:r>
            <a:r>
              <a:rPr lang="en-GB" sz="1300" i="1">
                <a:latin typeface="Calibri" panose="020F0502020204030204" pitchFamily="34" charset="0"/>
                <a:cs typeface="Calibri" panose="020F0502020204030204" pitchFamily="34" charset="0"/>
              </a:rPr>
              <a:t>Democratization</a:t>
            </a:r>
            <a:r>
              <a:rPr lang="en-GB" sz="1300">
                <a:latin typeface="Calibri" panose="020F0502020204030204" pitchFamily="34" charset="0"/>
                <a:cs typeface="Calibri" panose="020F0502020204030204" pitchFamily="34" charset="0"/>
              </a:rPr>
              <a:t> 12.1 (2005): 22-43.</a:t>
            </a:r>
          </a:p>
          <a:p>
            <a:r>
              <a:rPr lang="en-GB" sz="1300">
                <a:latin typeface="Calibri" panose="020F0502020204030204" pitchFamily="34" charset="0"/>
                <a:cs typeface="Calibri" panose="020F0502020204030204" pitchFamily="34" charset="0"/>
              </a:rPr>
              <a:t>Wu, </a:t>
            </a:r>
            <a:r>
              <a:rPr lang="en-GB" sz="1300" err="1">
                <a:latin typeface="Calibri" panose="020F0502020204030204" pitchFamily="34" charset="0"/>
                <a:cs typeface="Calibri" panose="020F0502020204030204" pitchFamily="34" charset="0"/>
              </a:rPr>
              <a:t>Naiteh</a:t>
            </a:r>
            <a:r>
              <a:rPr lang="en-GB" sz="1300">
                <a:latin typeface="Calibri" panose="020F0502020204030204" pitchFamily="34" charset="0"/>
                <a:cs typeface="Calibri" panose="020F0502020204030204" pitchFamily="34" charset="0"/>
              </a:rPr>
              <a:t>. “Transition without Justice, or Justice without History: Transitional Justice in Taiwan.” </a:t>
            </a:r>
            <a:r>
              <a:rPr lang="en-GB" sz="1300" i="1">
                <a:latin typeface="Calibri" panose="020F0502020204030204" pitchFamily="34" charset="0"/>
                <a:cs typeface="Calibri" panose="020F0502020204030204" pitchFamily="34" charset="0"/>
              </a:rPr>
              <a:t>Taiwan Journal of Democracy</a:t>
            </a:r>
            <a:r>
              <a:rPr lang="en-GB" sz="1300">
                <a:latin typeface="Calibri" panose="020F0502020204030204" pitchFamily="34" charset="0"/>
                <a:cs typeface="Calibri" panose="020F0502020204030204" pitchFamily="34" charset="0"/>
              </a:rPr>
              <a:t> 1.1 (2005): 77-102.</a:t>
            </a:r>
          </a:p>
          <a:p>
            <a:endParaRPr lang="en-SK" sz="800"/>
          </a:p>
        </p:txBody>
      </p:sp>
    </p:spTree>
    <p:extLst>
      <p:ext uri="{BB962C8B-B14F-4D97-AF65-F5344CB8AC3E}">
        <p14:creationId xmlns:p14="http://schemas.microsoft.com/office/powerpoint/2010/main" val="3226582503"/>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1">
            <a:extLst>
              <a:ext uri="{FF2B5EF4-FFF2-40B4-BE49-F238E27FC236}">
                <a16:creationId xmlns:a16="http://schemas.microsoft.com/office/drawing/2014/main" id="{2BD55E05-51A2-4173-A7FA-869DE4F71A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1345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30CBDE-DBA0-5440-B7DD-3A3A55628DEA}"/>
              </a:ext>
            </a:extLst>
          </p:cNvPr>
          <p:cNvSpPr>
            <a:spLocks noGrp="1"/>
          </p:cNvSpPr>
          <p:nvPr>
            <p:ph type="title"/>
          </p:nvPr>
        </p:nvSpPr>
        <p:spPr>
          <a:xfrm>
            <a:off x="352590" y="647918"/>
            <a:ext cx="5308270" cy="5413248"/>
          </a:xfrm>
        </p:spPr>
        <p:txBody>
          <a:bodyPr>
            <a:normAutofit/>
          </a:bodyPr>
          <a:lstStyle/>
          <a:p>
            <a:pPr lvl="0" algn="ctr"/>
            <a:br>
              <a:rPr lang="en-SK" sz="3200" u="sng">
                <a:solidFill>
                  <a:schemeClr val="bg1"/>
                </a:solidFill>
                <a:latin typeface="Calibri" panose="020F0502020204030204" pitchFamily="34" charset="0"/>
                <a:cs typeface="Calibri" panose="020F0502020204030204" pitchFamily="34" charset="0"/>
              </a:rPr>
            </a:br>
            <a:r>
              <a:rPr lang="en-SK" sz="3200" i="1" u="sng">
                <a:solidFill>
                  <a:schemeClr val="bg1"/>
                </a:solidFill>
                <a:latin typeface="Calibri" panose="020F0502020204030204" pitchFamily="34" charset="0"/>
                <a:cs typeface="Calibri" panose="020F0502020204030204" pitchFamily="34" charset="0"/>
              </a:rPr>
              <a:t>Positioning within broader literature</a:t>
            </a:r>
            <a:br>
              <a:rPr lang="en-SK" sz="3200" u="sng">
                <a:solidFill>
                  <a:schemeClr val="bg1"/>
                </a:solidFill>
                <a:latin typeface="Calibri" panose="020F0502020204030204" pitchFamily="34" charset="0"/>
                <a:cs typeface="Calibri" panose="020F0502020204030204" pitchFamily="34" charset="0"/>
              </a:rPr>
            </a:br>
            <a:br>
              <a:rPr lang="en-SK" sz="2700" u="sng">
                <a:solidFill>
                  <a:schemeClr val="bg1"/>
                </a:solidFill>
                <a:latin typeface="Calibri" panose="020F0502020204030204" pitchFamily="34" charset="0"/>
                <a:cs typeface="Calibri" panose="020F0502020204030204" pitchFamily="34" charset="0"/>
              </a:rPr>
            </a:br>
            <a:r>
              <a:rPr lang="en-SK" sz="2700">
                <a:solidFill>
                  <a:schemeClr val="bg1"/>
                </a:solidFill>
                <a:latin typeface="Calibri" panose="020F0502020204030204" pitchFamily="34" charset="0"/>
                <a:cs typeface="Calibri" panose="020F0502020204030204" pitchFamily="34" charset="0"/>
              </a:rPr>
              <a:t>- </a:t>
            </a:r>
            <a:r>
              <a:rPr lang="en-SK" sz="2000">
                <a:solidFill>
                  <a:schemeClr val="bg1"/>
                </a:solidFill>
                <a:latin typeface="Calibri" panose="020F0502020204030204" pitchFamily="34" charset="0"/>
                <a:cs typeface="Calibri" panose="020F0502020204030204" pitchFamily="34" charset="0"/>
              </a:rPr>
              <a:t>contextualising the difference in </a:t>
            </a:r>
            <a:r>
              <a:rPr lang="en-SK" sz="2000" i="1">
                <a:solidFill>
                  <a:schemeClr val="bg1"/>
                </a:solidFill>
                <a:latin typeface="Calibri" panose="020F0502020204030204" pitchFamily="34" charset="0"/>
                <a:cs typeface="Calibri" panose="020F0502020204030204" pitchFamily="34" charset="0"/>
              </a:rPr>
              <a:t>time </a:t>
            </a:r>
            <a:r>
              <a:rPr lang="en-SK" sz="2000">
                <a:solidFill>
                  <a:schemeClr val="bg1"/>
                </a:solidFill>
                <a:latin typeface="Calibri" panose="020F0502020204030204" pitchFamily="34" charset="0"/>
                <a:cs typeface="Calibri" panose="020F0502020204030204" pitchFamily="34" charset="0"/>
              </a:rPr>
              <a:t>and </a:t>
            </a:r>
            <a:r>
              <a:rPr lang="en-SK" sz="2000" i="1">
                <a:solidFill>
                  <a:schemeClr val="bg1"/>
                </a:solidFill>
                <a:latin typeface="Calibri" panose="020F0502020204030204" pitchFamily="34" charset="0"/>
                <a:cs typeface="Calibri" panose="020F0502020204030204" pitchFamily="34" charset="0"/>
              </a:rPr>
              <a:t>scope</a:t>
            </a:r>
            <a:br>
              <a:rPr lang="en-SK" sz="2000" i="1">
                <a:solidFill>
                  <a:schemeClr val="bg1"/>
                </a:solidFill>
                <a:latin typeface="Calibri" panose="020F0502020204030204" pitchFamily="34" charset="0"/>
                <a:cs typeface="Calibri" panose="020F0502020204030204" pitchFamily="34" charset="0"/>
              </a:rPr>
            </a:br>
            <a:br>
              <a:rPr lang="en-SK" sz="2000" i="1">
                <a:solidFill>
                  <a:schemeClr val="bg1"/>
                </a:solidFill>
                <a:latin typeface="Calibri" panose="020F0502020204030204" pitchFamily="34" charset="0"/>
                <a:cs typeface="Calibri" panose="020F0502020204030204" pitchFamily="34" charset="0"/>
              </a:rPr>
            </a:br>
            <a:r>
              <a:rPr lang="en-SK" sz="2000" i="1">
                <a:solidFill>
                  <a:schemeClr val="bg1"/>
                </a:solidFill>
                <a:latin typeface="Calibri" panose="020F0502020204030204" pitchFamily="34" charset="0"/>
                <a:cs typeface="Calibri" panose="020F0502020204030204" pitchFamily="34" charset="0"/>
              </a:rPr>
              <a:t>- </a:t>
            </a:r>
            <a:r>
              <a:rPr lang="en-GB" sz="2000">
                <a:solidFill>
                  <a:schemeClr val="bg1"/>
                </a:solidFill>
                <a:latin typeface="Calibri" panose="020F0502020204030204" pitchFamily="34" charset="0"/>
                <a:cs typeface="Calibri" panose="020F0502020204030204" pitchFamily="34" charset="0"/>
              </a:rPr>
              <a:t>adaptation of frameworks developed for intra-regional analysis of transitional justice in Central and Eastern Europe to fit the inter-regional analysis of Slovakia and Taiwan</a:t>
            </a:r>
            <a:br>
              <a:rPr lang="en-GB" sz="2000">
                <a:solidFill>
                  <a:schemeClr val="bg1"/>
                </a:solidFill>
                <a:latin typeface="Calibri" panose="020F0502020204030204" pitchFamily="34" charset="0"/>
                <a:cs typeface="Calibri" panose="020F0502020204030204" pitchFamily="34" charset="0"/>
              </a:rPr>
            </a:br>
            <a:br>
              <a:rPr lang="en-SK" sz="2000">
                <a:solidFill>
                  <a:schemeClr val="bg1"/>
                </a:solidFill>
                <a:latin typeface="Calibri" panose="020F0502020204030204" pitchFamily="34" charset="0"/>
                <a:cs typeface="Calibri" panose="020F0502020204030204" pitchFamily="34" charset="0"/>
              </a:rPr>
            </a:br>
            <a:r>
              <a:rPr lang="en-SK" sz="2000">
                <a:solidFill>
                  <a:schemeClr val="bg1"/>
                </a:solidFill>
                <a:latin typeface="Calibri" panose="020F0502020204030204" pitchFamily="34" charset="0"/>
                <a:cs typeface="Calibri" panose="020F0502020204030204" pitchFamily="34" charset="0"/>
              </a:rPr>
              <a:t>- </a:t>
            </a:r>
            <a:r>
              <a:rPr lang="en-GB" sz="2000">
                <a:solidFill>
                  <a:schemeClr val="bg1"/>
                </a:solidFill>
                <a:latin typeface="Calibri" panose="020F0502020204030204" pitchFamily="34" charset="0"/>
                <a:cs typeface="Calibri" panose="020F0502020204030204" pitchFamily="34" charset="0"/>
              </a:rPr>
              <a:t>focus on political-historical analysis and the question of </a:t>
            </a:r>
            <a:r>
              <a:rPr lang="en-GB" sz="2000" i="1">
                <a:solidFill>
                  <a:schemeClr val="bg1"/>
                </a:solidFill>
                <a:latin typeface="Calibri" panose="020F0502020204030204" pitchFamily="34" charset="0"/>
                <a:cs typeface="Calibri" panose="020F0502020204030204" pitchFamily="34" charset="0"/>
              </a:rPr>
              <a:t>why</a:t>
            </a:r>
            <a:br>
              <a:rPr lang="en-SK" sz="2200">
                <a:solidFill>
                  <a:schemeClr val="bg1"/>
                </a:solidFill>
                <a:latin typeface="Calibri" panose="020F0502020204030204" pitchFamily="34" charset="0"/>
                <a:cs typeface="Calibri" panose="020F0502020204030204" pitchFamily="34" charset="0"/>
              </a:rPr>
            </a:br>
            <a:br>
              <a:rPr lang="en-SK"/>
            </a:br>
            <a:endParaRPr lang="en-SK" sz="2400" u="sng">
              <a:solidFill>
                <a:schemeClr val="bg1"/>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5763E01D-ED73-124B-9261-262CDBE2DC06}"/>
              </a:ext>
            </a:extLst>
          </p:cNvPr>
          <p:cNvSpPr>
            <a:spLocks noGrp="1"/>
          </p:cNvSpPr>
          <p:nvPr>
            <p:ph idx="1"/>
          </p:nvPr>
        </p:nvSpPr>
        <p:spPr>
          <a:xfrm>
            <a:off x="6521450" y="621792"/>
            <a:ext cx="5092618" cy="5413248"/>
          </a:xfrm>
        </p:spPr>
        <p:txBody>
          <a:bodyPr anchor="ctr">
            <a:normAutofit lnSpcReduction="10000"/>
          </a:bodyPr>
          <a:lstStyle/>
          <a:p>
            <a:pPr marL="0" indent="0" algn="ctr">
              <a:buNone/>
            </a:pPr>
            <a:endParaRPr lang="en-SK" sz="3200" u="sng" dirty="0"/>
          </a:p>
          <a:p>
            <a:pPr marL="0" indent="0" algn="ctr">
              <a:buNone/>
            </a:pPr>
            <a:endParaRPr lang="en-SK" sz="3200" u="sng" dirty="0"/>
          </a:p>
          <a:p>
            <a:pPr marL="0" indent="0" algn="ctr">
              <a:buNone/>
            </a:pPr>
            <a:r>
              <a:rPr lang="en-SK" sz="3200" i="1" u="sng" dirty="0"/>
              <a:t>Research questions</a:t>
            </a:r>
          </a:p>
          <a:p>
            <a:pPr marL="0" indent="0" algn="ctr">
              <a:buNone/>
            </a:pPr>
            <a:endParaRPr lang="en-SK" sz="3200" u="sng" dirty="0"/>
          </a:p>
          <a:p>
            <a:pPr marL="457200" indent="-457200" algn="ctr">
              <a:buAutoNum type="arabicPeriod"/>
            </a:pPr>
            <a:r>
              <a:rPr lang="en-SK" sz="2000" dirty="0"/>
              <a:t>Which factors do best explain the difference in Slovakia’s and Taiwan’s transitional justice legislation?</a:t>
            </a:r>
          </a:p>
          <a:p>
            <a:pPr marL="457200" indent="-457200" algn="ctr">
              <a:buAutoNum type="arabicPeriod"/>
            </a:pPr>
            <a:endParaRPr lang="en-SK" sz="2000" dirty="0"/>
          </a:p>
          <a:p>
            <a:pPr marL="457200" indent="-457200" algn="ctr">
              <a:buAutoNum type="arabicPeriod"/>
            </a:pPr>
            <a:r>
              <a:rPr lang="en-SK" sz="2000" dirty="0"/>
              <a:t>Why did neither Slovakia nor Taiwan pursue retributive justice under their 1st democratically elected legislatures?</a:t>
            </a:r>
          </a:p>
          <a:p>
            <a:pPr marL="457200" indent="-457200" algn="ctr">
              <a:buAutoNum type="arabicPeriod"/>
            </a:pPr>
            <a:endParaRPr lang="en-SK" sz="2000" dirty="0"/>
          </a:p>
          <a:p>
            <a:pPr marL="457200" indent="-457200" algn="ctr">
              <a:buAutoNum type="arabicPeriod"/>
            </a:pPr>
            <a:r>
              <a:rPr lang="en-SK" sz="2000" dirty="0"/>
              <a:t>What is the role of time in the pursuit of transitional justice?</a:t>
            </a:r>
          </a:p>
          <a:p>
            <a:pPr marL="457200" indent="-457200" algn="ctr">
              <a:buAutoNum type="arabicPeriod"/>
            </a:pPr>
            <a:endParaRPr lang="en-SK" sz="2000" dirty="0"/>
          </a:p>
          <a:p>
            <a:pPr marL="457200" indent="-457200" algn="ctr">
              <a:buAutoNum type="arabicPeriod"/>
            </a:pPr>
            <a:endParaRPr lang="en-SK" sz="2000" dirty="0"/>
          </a:p>
          <a:p>
            <a:pPr marL="457200" indent="-457200" algn="ctr">
              <a:buAutoNum type="arabicPeriod"/>
            </a:pPr>
            <a:endParaRPr lang="en-SK" sz="2000" dirty="0"/>
          </a:p>
        </p:txBody>
      </p:sp>
      <p:pic>
        <p:nvPicPr>
          <p:cNvPr id="5" name="Audio 4">
            <a:hlinkClick r:id="" action="ppaction://media"/>
            <a:extLst>
              <a:ext uri="{FF2B5EF4-FFF2-40B4-BE49-F238E27FC236}">
                <a16:creationId xmlns:a16="http://schemas.microsoft.com/office/drawing/2014/main" id="{CD3E0E62-533B-5745-ADEA-AE45662B77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634761258"/>
      </p:ext>
    </p:extLst>
  </p:cSld>
  <p:clrMapOvr>
    <a:masterClrMapping/>
  </p:clrMapOvr>
  <p:transition spd="slow" advTm="4061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48CE25-B0A2-8B4E-8705-415E320DC0C7}"/>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br>
              <a:rPr lang="en-US" sz="3200" b="1" i="1" kern="1200">
                <a:solidFill>
                  <a:srgbClr val="FFFFFF"/>
                </a:solidFill>
                <a:latin typeface="+mj-lt"/>
                <a:ea typeface="+mj-ea"/>
                <a:cs typeface="+mj-cs"/>
              </a:rPr>
            </a:br>
            <a:r>
              <a:rPr lang="en-US" sz="3200" b="1" i="1">
                <a:solidFill>
                  <a:srgbClr val="FFFFFF"/>
                </a:solidFill>
              </a:rPr>
              <a:t>C</a:t>
            </a:r>
            <a:r>
              <a:rPr lang="en-US" sz="3200" b="1" i="1" kern="1200">
                <a:solidFill>
                  <a:srgbClr val="FFFFFF"/>
                </a:solidFill>
                <a:latin typeface="+mj-lt"/>
                <a:ea typeface="+mj-ea"/>
                <a:cs typeface="+mj-cs"/>
              </a:rPr>
              <a:t>ountry cases</a:t>
            </a:r>
          </a:p>
        </p:txBody>
      </p:sp>
      <p:graphicFrame>
        <p:nvGraphicFramePr>
          <p:cNvPr id="32" name="Content Placeholder 3">
            <a:extLst>
              <a:ext uri="{FF2B5EF4-FFF2-40B4-BE49-F238E27FC236}">
                <a16:creationId xmlns:a16="http://schemas.microsoft.com/office/drawing/2014/main" id="{78EAFC20-0173-FC40-B57A-8495DA2C4493}"/>
              </a:ext>
            </a:extLst>
          </p:cNvPr>
          <p:cNvGraphicFramePr>
            <a:graphicFrameLocks noGrp="1"/>
          </p:cNvGraphicFramePr>
          <p:nvPr>
            <p:ph idx="1"/>
            <p:extLst>
              <p:ext uri="{D42A27DB-BD31-4B8C-83A1-F6EECF244321}">
                <p14:modId xmlns:p14="http://schemas.microsoft.com/office/powerpoint/2010/main" val="3066902693"/>
              </p:ext>
            </p:extLst>
          </p:nvPr>
        </p:nvGraphicFramePr>
        <p:xfrm>
          <a:off x="5075257" y="549829"/>
          <a:ext cx="6779859" cy="5760747"/>
        </p:xfrm>
        <a:graphic>
          <a:graphicData uri="http://schemas.openxmlformats.org/drawingml/2006/table">
            <a:tbl>
              <a:tblPr firstRow="1" bandRow="1">
                <a:tableStyleId>{F5AB1C69-6EDB-4FF4-983F-18BD219EF322}</a:tableStyleId>
              </a:tblPr>
              <a:tblGrid>
                <a:gridCol w="1882775">
                  <a:extLst>
                    <a:ext uri="{9D8B030D-6E8A-4147-A177-3AD203B41FA5}">
                      <a16:colId xmlns:a16="http://schemas.microsoft.com/office/drawing/2014/main" val="3487056771"/>
                    </a:ext>
                  </a:extLst>
                </a:gridCol>
                <a:gridCol w="2717481">
                  <a:extLst>
                    <a:ext uri="{9D8B030D-6E8A-4147-A177-3AD203B41FA5}">
                      <a16:colId xmlns:a16="http://schemas.microsoft.com/office/drawing/2014/main" val="1125136423"/>
                    </a:ext>
                  </a:extLst>
                </a:gridCol>
                <a:gridCol w="2179603">
                  <a:extLst>
                    <a:ext uri="{9D8B030D-6E8A-4147-A177-3AD203B41FA5}">
                      <a16:colId xmlns:a16="http://schemas.microsoft.com/office/drawing/2014/main" val="3098035294"/>
                    </a:ext>
                  </a:extLst>
                </a:gridCol>
              </a:tblGrid>
              <a:tr h="388504">
                <a:tc>
                  <a:txBody>
                    <a:bodyPr/>
                    <a:lstStyle/>
                    <a:p>
                      <a:r>
                        <a:rPr lang="en-SK" sz="1600"/>
                        <a:t>Commonality</a:t>
                      </a:r>
                    </a:p>
                  </a:txBody>
                  <a:tcPr marL="88296" marR="88296" marT="44148" marB="44148"/>
                </a:tc>
                <a:tc>
                  <a:txBody>
                    <a:bodyPr/>
                    <a:lstStyle/>
                    <a:p>
                      <a:r>
                        <a:rPr lang="en-SK" sz="1600"/>
                        <a:t>Slovakia </a:t>
                      </a:r>
                    </a:p>
                  </a:txBody>
                  <a:tcPr marL="88296" marR="88296" marT="44148" marB="44148"/>
                </a:tc>
                <a:tc>
                  <a:txBody>
                    <a:bodyPr/>
                    <a:lstStyle/>
                    <a:p>
                      <a:r>
                        <a:rPr lang="en-SK" sz="1600"/>
                        <a:t>Taiwan</a:t>
                      </a:r>
                    </a:p>
                  </a:txBody>
                  <a:tcPr marL="88296" marR="88296" marT="44148" marB="44148"/>
                </a:tc>
                <a:extLst>
                  <a:ext uri="{0D108BD9-81ED-4DB2-BD59-A6C34878D82A}">
                    <a16:rowId xmlns:a16="http://schemas.microsoft.com/office/drawing/2014/main" val="949536325"/>
                  </a:ext>
                </a:extLst>
              </a:tr>
              <a:tr h="918282">
                <a:tc>
                  <a:txBody>
                    <a:bodyPr/>
                    <a:lstStyle/>
                    <a:p>
                      <a:r>
                        <a:rPr lang="en-SK" sz="1600"/>
                        <a:t>Periods/events (re)addressed by transitional justice</a:t>
                      </a:r>
                    </a:p>
                  </a:txBody>
                  <a:tcPr marL="88296" marR="88296" marT="44148" marB="44148"/>
                </a:tc>
                <a:tc>
                  <a:txBody>
                    <a:bodyPr/>
                    <a:lstStyle/>
                    <a:p>
                      <a:pPr marL="285750" indent="-285750">
                        <a:buFont typeface="Arial" panose="020B0604020202020204" pitchFamily="34" charset="0"/>
                        <a:buChar char="•"/>
                      </a:pPr>
                      <a:r>
                        <a:rPr lang="en-SK" sz="1600"/>
                        <a:t>Clerical Fascist period under the 1st Slovak Republic (1939-1945)</a:t>
                      </a:r>
                    </a:p>
                    <a:p>
                      <a:pPr marL="285750" indent="-285750">
                        <a:buFont typeface="Arial" panose="020B0604020202020204" pitchFamily="34" charset="0"/>
                        <a:buChar char="•"/>
                      </a:pPr>
                      <a:r>
                        <a:rPr lang="en-SK" sz="1600"/>
                        <a:t>Communist period under the 4th Czechoslovak Republic (1948-1989)</a:t>
                      </a:r>
                    </a:p>
                  </a:txBody>
                  <a:tcPr marL="88296" marR="88296" marT="44148" marB="44148"/>
                </a:tc>
                <a:tc>
                  <a:txBody>
                    <a:bodyPr/>
                    <a:lstStyle/>
                    <a:p>
                      <a:pPr marL="285750" indent="-285750">
                        <a:buFont typeface="Arial" panose="020B0604020202020204" pitchFamily="34" charset="0"/>
                        <a:buChar char="•"/>
                      </a:pPr>
                      <a:r>
                        <a:rPr lang="en-SK" sz="1600"/>
                        <a:t>Japanese colonial period (1895-1945)</a:t>
                      </a:r>
                    </a:p>
                    <a:p>
                      <a:pPr marL="285750" indent="-285750">
                        <a:buFont typeface="Arial" panose="020B0604020202020204" pitchFamily="34" charset="0"/>
                        <a:buChar char="•"/>
                      </a:pPr>
                      <a:r>
                        <a:rPr lang="en-SK" sz="1600"/>
                        <a:t>228 Incident (1947)</a:t>
                      </a:r>
                    </a:p>
                    <a:p>
                      <a:pPr marL="285750" indent="-285750">
                        <a:buFont typeface="Arial" panose="020B0604020202020204" pitchFamily="34" charset="0"/>
                        <a:buChar char="•"/>
                      </a:pPr>
                      <a:r>
                        <a:rPr lang="en-SK" sz="1600"/>
                        <a:t>White Terror period (1949-1987)</a:t>
                      </a:r>
                    </a:p>
                  </a:txBody>
                  <a:tcPr marL="88296" marR="88296" marT="44148" marB="44148"/>
                </a:tc>
                <a:extLst>
                  <a:ext uri="{0D108BD9-81ED-4DB2-BD59-A6C34878D82A}">
                    <a16:rowId xmlns:a16="http://schemas.microsoft.com/office/drawing/2014/main" val="1033956981"/>
                  </a:ext>
                </a:extLst>
              </a:tr>
              <a:tr h="918282">
                <a:tc>
                  <a:txBody>
                    <a:bodyPr/>
                    <a:lstStyle/>
                    <a:p>
                      <a:r>
                        <a:rPr lang="en-SK" sz="1600"/>
                        <a:t>Duration of the latter authoritarian period</a:t>
                      </a:r>
                    </a:p>
                  </a:txBody>
                  <a:tcPr marL="88296" marR="88296" marT="44148" marB="44148"/>
                </a:tc>
                <a:tc>
                  <a:txBody>
                    <a:bodyPr/>
                    <a:lstStyle/>
                    <a:p>
                      <a:r>
                        <a:rPr lang="en-SK" sz="1600"/>
                        <a:t>Communism</a:t>
                      </a:r>
                    </a:p>
                    <a:p>
                      <a:r>
                        <a:rPr lang="en-SK" sz="1600"/>
                        <a:t>1948-1989</a:t>
                      </a:r>
                    </a:p>
                  </a:txBody>
                  <a:tcPr marL="88296" marR="88296" marT="44148" marB="44148"/>
                </a:tc>
                <a:tc>
                  <a:txBody>
                    <a:bodyPr/>
                    <a:lstStyle/>
                    <a:p>
                      <a:r>
                        <a:rPr lang="en-SK" sz="1600"/>
                        <a:t>Martial law</a:t>
                      </a:r>
                    </a:p>
                    <a:p>
                      <a:r>
                        <a:rPr lang="en-SK" sz="1600"/>
                        <a:t>1949-1987</a:t>
                      </a:r>
                    </a:p>
                  </a:txBody>
                  <a:tcPr marL="88296" marR="88296" marT="44148" marB="44148"/>
                </a:tc>
                <a:extLst>
                  <a:ext uri="{0D108BD9-81ED-4DB2-BD59-A6C34878D82A}">
                    <a16:rowId xmlns:a16="http://schemas.microsoft.com/office/drawing/2014/main" val="3235668610"/>
                  </a:ext>
                </a:extLst>
              </a:tr>
              <a:tr h="653393">
                <a:tc>
                  <a:txBody>
                    <a:bodyPr/>
                    <a:lstStyle/>
                    <a:p>
                      <a:r>
                        <a:rPr lang="en-SK" sz="1600"/>
                        <a:t>Wave of democratic transition</a:t>
                      </a:r>
                    </a:p>
                  </a:txBody>
                  <a:tcPr marL="88296" marR="88296" marT="44148" marB="44148"/>
                </a:tc>
                <a:tc>
                  <a:txBody>
                    <a:bodyPr/>
                    <a:lstStyle/>
                    <a:p>
                      <a:r>
                        <a:rPr lang="en-GB" sz="1600"/>
                        <a:t>T</a:t>
                      </a:r>
                      <a:r>
                        <a:rPr lang="en-SK" sz="1600"/>
                        <a:t>hird wave</a:t>
                      </a:r>
                    </a:p>
                  </a:txBody>
                  <a:tcPr marL="88296" marR="88296" marT="44148" marB="44148"/>
                </a:tc>
                <a:tc>
                  <a:txBody>
                    <a:bodyPr/>
                    <a:lstStyle/>
                    <a:p>
                      <a:r>
                        <a:rPr lang="en-SK" sz="1600"/>
                        <a:t>Third wave</a:t>
                      </a:r>
                    </a:p>
                  </a:txBody>
                  <a:tcPr marL="88296" marR="88296" marT="44148" marB="44148"/>
                </a:tc>
                <a:extLst>
                  <a:ext uri="{0D108BD9-81ED-4DB2-BD59-A6C34878D82A}">
                    <a16:rowId xmlns:a16="http://schemas.microsoft.com/office/drawing/2014/main" val="171058355"/>
                  </a:ext>
                </a:extLst>
              </a:tr>
              <a:tr h="1183170">
                <a:tc>
                  <a:txBody>
                    <a:bodyPr/>
                    <a:lstStyle/>
                    <a:p>
                      <a:r>
                        <a:rPr lang="en-SK" sz="1600" dirty="0"/>
                        <a:t>Post-transition</a:t>
                      </a:r>
                      <a:r>
                        <a:rPr lang="en-SK" sz="1200" dirty="0"/>
                        <a:t>*</a:t>
                      </a:r>
                      <a:r>
                        <a:rPr lang="en-SK" sz="1600" dirty="0"/>
                        <a:t> </a:t>
                      </a:r>
                    </a:p>
                    <a:p>
                      <a:r>
                        <a:rPr lang="en-SK" sz="1600" dirty="0"/>
                        <a:t>political elites</a:t>
                      </a:r>
                    </a:p>
                    <a:p>
                      <a:r>
                        <a:rPr lang="en-SK" sz="1200" dirty="0"/>
                        <a:t>*referring to the period prior to the 1st change of ruling parties</a:t>
                      </a:r>
                    </a:p>
                  </a:txBody>
                  <a:tcPr marL="88296" marR="88296" marT="44148" marB="44148"/>
                </a:tc>
                <a:tc>
                  <a:txBody>
                    <a:bodyPr/>
                    <a:lstStyle/>
                    <a:p>
                      <a:pPr marL="0" indent="0">
                        <a:buFont typeface="Arial" panose="020B0604020202020204" pitchFamily="34" charset="0"/>
                        <a:buNone/>
                      </a:pPr>
                      <a:r>
                        <a:rPr lang="en-GB" sz="1600" dirty="0"/>
                        <a:t>Government and legislature dominated by former communists </a:t>
                      </a:r>
                      <a:r>
                        <a:rPr lang="en-GB" sz="1500" dirty="0"/>
                        <a:t>(HZDS</a:t>
                      </a:r>
                      <a:r>
                        <a:rPr lang="en-GB" sz="1200" dirty="0"/>
                        <a:t>*</a:t>
                      </a:r>
                      <a:r>
                        <a:rPr lang="en-GB" sz="1500" dirty="0"/>
                        <a:t>)</a:t>
                      </a:r>
                    </a:p>
                    <a:p>
                      <a:pPr marL="0" indent="0">
                        <a:buFont typeface="Arial" panose="020B0604020202020204" pitchFamily="34" charset="0"/>
                        <a:buNone/>
                      </a:pPr>
                      <a:r>
                        <a:rPr lang="en-GB" sz="1200" dirty="0"/>
                        <a:t>* </a:t>
                      </a:r>
                      <a:r>
                        <a:rPr lang="sk-SK" sz="1200" noProof="0" dirty="0"/>
                        <a:t>Hnutie za demokratické Slovensko </a:t>
                      </a:r>
                      <a:r>
                        <a:rPr lang="en-GB" sz="1200" dirty="0"/>
                        <a:t>or Movement for Democratic Slovakia</a:t>
                      </a:r>
                      <a:endParaRPr lang="en-SK" sz="1200" dirty="0"/>
                    </a:p>
                  </a:txBody>
                  <a:tcPr marL="88296" marR="88296" marT="44148" marB="44148"/>
                </a:tc>
                <a:tc>
                  <a:txBody>
                    <a:bodyPr/>
                    <a:lstStyle/>
                    <a:p>
                      <a:pPr marL="0" indent="0">
                        <a:buFont typeface="Arial" panose="020B0604020202020204" pitchFamily="34" charset="0"/>
                        <a:buNone/>
                      </a:pPr>
                      <a:r>
                        <a:rPr lang="en-SK" sz="1600"/>
                        <a:t>Government and legislature dominated by former authoritarian party (KMT)</a:t>
                      </a:r>
                    </a:p>
                  </a:txBody>
                  <a:tcPr marL="88296" marR="88296" marT="44148" marB="44148"/>
                </a:tc>
                <a:extLst>
                  <a:ext uri="{0D108BD9-81ED-4DB2-BD59-A6C34878D82A}">
                    <a16:rowId xmlns:a16="http://schemas.microsoft.com/office/drawing/2014/main" val="2590713873"/>
                  </a:ext>
                </a:extLst>
              </a:tr>
              <a:tr h="918282">
                <a:tc>
                  <a:txBody>
                    <a:bodyPr/>
                    <a:lstStyle/>
                    <a:p>
                      <a:r>
                        <a:rPr lang="en-SK" sz="1600" dirty="0"/>
                        <a:t>Dominant post-transition cleavage</a:t>
                      </a:r>
                    </a:p>
                  </a:txBody>
                  <a:tcPr marL="88296" marR="88296" marT="44148" marB="44148"/>
                </a:tc>
                <a:tc>
                  <a:txBody>
                    <a:bodyPr/>
                    <a:lstStyle/>
                    <a:p>
                      <a:pPr marL="285750" indent="-285750">
                        <a:buFont typeface="Arial" panose="020B0604020202020204" pitchFamily="34" charset="0"/>
                        <a:buChar char="•"/>
                      </a:pPr>
                      <a:r>
                        <a:rPr lang="en-GB" sz="1600"/>
                        <a:t>N</a:t>
                      </a:r>
                      <a:r>
                        <a:rPr lang="en-SK" sz="1600"/>
                        <a:t>ational sovereignty       vis-</a:t>
                      </a:r>
                      <a:r>
                        <a:rPr lang="en-GB" sz="1600" err="1"/>
                        <a:t>à</a:t>
                      </a:r>
                      <a:r>
                        <a:rPr lang="en-SK" sz="1600"/>
                        <a:t>-vis a ‘stronger’ neighbour</a:t>
                      </a:r>
                    </a:p>
                    <a:p>
                      <a:pPr marL="285750" indent="-285750">
                        <a:buFont typeface="Arial" panose="020B0604020202020204" pitchFamily="34" charset="0"/>
                        <a:buChar char="•"/>
                      </a:pPr>
                      <a:r>
                        <a:rPr lang="en-SK" sz="1600"/>
                        <a:t>Nationality</a:t>
                      </a:r>
                    </a:p>
                  </a:txBody>
                  <a:tcPr marL="88296" marR="88296" marT="44148" marB="44148"/>
                </a:tc>
                <a:tc>
                  <a:txBody>
                    <a:bodyPr/>
                    <a:lstStyle/>
                    <a:p>
                      <a:pPr marL="285750" indent="-285750">
                        <a:buFont typeface="Arial" panose="020B0604020202020204" pitchFamily="34" charset="0"/>
                        <a:buChar char="•"/>
                      </a:pPr>
                      <a:r>
                        <a:rPr lang="en-SK" sz="1600" dirty="0"/>
                        <a:t>National sovereignty vis-</a:t>
                      </a:r>
                      <a:r>
                        <a:rPr lang="en-GB" sz="1600" dirty="0" err="1"/>
                        <a:t>à</a:t>
                      </a:r>
                      <a:r>
                        <a:rPr lang="en-SK" sz="1600" dirty="0"/>
                        <a:t>-vis a ‘stronger’ neighbour</a:t>
                      </a:r>
                    </a:p>
                    <a:p>
                      <a:pPr marL="285750" indent="-285750">
                        <a:buFont typeface="Arial" panose="020B0604020202020204" pitchFamily="34" charset="0"/>
                        <a:buChar char="•"/>
                      </a:pPr>
                      <a:r>
                        <a:rPr lang="en-SK" sz="1600" dirty="0"/>
                        <a:t>Ethnicity</a:t>
                      </a:r>
                    </a:p>
                  </a:txBody>
                  <a:tcPr marL="88296" marR="88296" marT="44148" marB="44148"/>
                </a:tc>
                <a:extLst>
                  <a:ext uri="{0D108BD9-81ED-4DB2-BD59-A6C34878D82A}">
                    <a16:rowId xmlns:a16="http://schemas.microsoft.com/office/drawing/2014/main" val="3194478459"/>
                  </a:ext>
                </a:extLst>
              </a:tr>
            </a:tbl>
          </a:graphicData>
        </a:graphic>
      </p:graphicFrame>
      <p:pic>
        <p:nvPicPr>
          <p:cNvPr id="4" name="Audio 3">
            <a:hlinkClick r:id="" action="ppaction://media"/>
            <a:extLst>
              <a:ext uri="{FF2B5EF4-FFF2-40B4-BE49-F238E27FC236}">
                <a16:creationId xmlns:a16="http://schemas.microsoft.com/office/drawing/2014/main" id="{553CE2FA-74FE-C047-ACE8-17AAADE9D8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353891299"/>
      </p:ext>
    </p:extLst>
  </p:cSld>
  <p:clrMapOvr>
    <a:masterClrMapping/>
  </p:clrMapOvr>
  <p:transition spd="slow" advTm="5255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12">
            <a:extLst>
              <a:ext uri="{FF2B5EF4-FFF2-40B4-BE49-F238E27FC236}">
                <a16:creationId xmlns:a16="http://schemas.microsoft.com/office/drawing/2014/main" id="{63AB00AE-4340-440F-82E1-9F69D1D55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indoor, library, filled, lined&#10;&#10;Description automatically generated">
            <a:extLst>
              <a:ext uri="{FF2B5EF4-FFF2-40B4-BE49-F238E27FC236}">
                <a16:creationId xmlns:a16="http://schemas.microsoft.com/office/drawing/2014/main" id="{C7D24E21-A90A-FB44-B8DC-B72F80EF6016}"/>
              </a:ext>
            </a:extLst>
          </p:cNvPr>
          <p:cNvPicPr>
            <a:picLocks noChangeAspect="1"/>
          </p:cNvPicPr>
          <p:nvPr/>
        </p:nvPicPr>
        <p:blipFill rotWithShape="1">
          <a:blip r:embed="rId5">
            <a:alphaModFix/>
          </a:blip>
          <a:srcRect r="-2" b="5911"/>
          <a:stretch/>
        </p:blipFill>
        <p:spPr>
          <a:xfrm>
            <a:off x="6083786" y="-168316"/>
            <a:ext cx="6261330" cy="3932313"/>
          </a:xfrm>
          <a:prstGeom prst="rect">
            <a:avLst/>
          </a:prstGeom>
          <a:effectLst>
            <a:softEdge rad="533400"/>
          </a:effectLst>
        </p:spPr>
      </p:pic>
      <p:pic>
        <p:nvPicPr>
          <p:cNvPr id="7" name="Picture 6" descr="A picture containing indoor, room, library, table&#10;&#10;Description automatically generated">
            <a:extLst>
              <a:ext uri="{FF2B5EF4-FFF2-40B4-BE49-F238E27FC236}">
                <a16:creationId xmlns:a16="http://schemas.microsoft.com/office/drawing/2014/main" id="{BFA3168A-3D4A-2F48-9A0A-4CD6A8F03D3F}"/>
              </a:ext>
            </a:extLst>
          </p:cNvPr>
          <p:cNvPicPr>
            <a:picLocks noChangeAspect="1"/>
          </p:cNvPicPr>
          <p:nvPr/>
        </p:nvPicPr>
        <p:blipFill rotWithShape="1">
          <a:blip r:embed="rId6"/>
          <a:srcRect t="665" r="-1" b="-1"/>
          <a:stretch/>
        </p:blipFill>
        <p:spPr>
          <a:xfrm>
            <a:off x="6089904" y="2487166"/>
            <a:ext cx="6263640" cy="4215384"/>
          </a:xfrm>
          <a:prstGeom prst="rect">
            <a:avLst/>
          </a:prstGeom>
          <a:effectLst>
            <a:softEdge rad="533400"/>
          </a:effectLst>
        </p:spPr>
      </p:pic>
      <p:pic>
        <p:nvPicPr>
          <p:cNvPr id="73" name="Picture 14">
            <a:extLst>
              <a:ext uri="{FF2B5EF4-FFF2-40B4-BE49-F238E27FC236}">
                <a16:creationId xmlns:a16="http://schemas.microsoft.com/office/drawing/2014/main" id="{22901FED-4FC9-4ED5-8123-C98BCD1616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DFB7963-0663-BF49-83C9-1E34E73C5F8D}"/>
              </a:ext>
            </a:extLst>
          </p:cNvPr>
          <p:cNvSpPr>
            <a:spLocks noGrp="1"/>
          </p:cNvSpPr>
          <p:nvPr>
            <p:ph type="title"/>
          </p:nvPr>
        </p:nvSpPr>
        <p:spPr>
          <a:xfrm>
            <a:off x="684682" y="288570"/>
            <a:ext cx="5571739" cy="1311664"/>
          </a:xfrm>
        </p:spPr>
        <p:txBody>
          <a:bodyPr>
            <a:normAutofit/>
          </a:bodyPr>
          <a:lstStyle/>
          <a:p>
            <a:pPr algn="ctr"/>
            <a:r>
              <a:rPr lang="en-SK" sz="3200" b="1" i="1" u="sng">
                <a:solidFill>
                  <a:srgbClr val="000000"/>
                </a:solidFill>
              </a:rPr>
              <a:t>Phases of transitional justice legislation</a:t>
            </a:r>
          </a:p>
        </p:txBody>
      </p:sp>
      <p:sp>
        <p:nvSpPr>
          <p:cNvPr id="3" name="Content Placeholder 2">
            <a:extLst>
              <a:ext uri="{FF2B5EF4-FFF2-40B4-BE49-F238E27FC236}">
                <a16:creationId xmlns:a16="http://schemas.microsoft.com/office/drawing/2014/main" id="{08F3AB7B-C8A1-D54E-A13B-1B5009503516}"/>
              </a:ext>
            </a:extLst>
          </p:cNvPr>
          <p:cNvSpPr>
            <a:spLocks noGrp="1"/>
          </p:cNvSpPr>
          <p:nvPr>
            <p:ph idx="1"/>
          </p:nvPr>
        </p:nvSpPr>
        <p:spPr>
          <a:xfrm>
            <a:off x="714523" y="1130196"/>
            <a:ext cx="5673125" cy="5439234"/>
          </a:xfrm>
        </p:spPr>
        <p:txBody>
          <a:bodyPr anchor="ctr">
            <a:noAutofit/>
          </a:bodyPr>
          <a:lstStyle/>
          <a:p>
            <a:pPr marL="342900" indent="-342900">
              <a:buFont typeface="+mj-lt"/>
              <a:buAutoNum type="arabicPeriod"/>
            </a:pPr>
            <a:r>
              <a:rPr lang="en-SK" sz="1600" i="1" dirty="0">
                <a:solidFill>
                  <a:srgbClr val="000000"/>
                </a:solidFill>
              </a:rPr>
              <a:t>Czechoslovakia pre-1992 legislative election (1990-1992)</a:t>
            </a:r>
          </a:p>
          <a:p>
            <a:pPr lvl="1">
              <a:buFont typeface="Wingdings" pitchFamily="2" charset="2"/>
              <a:buChar char="Ø"/>
            </a:pPr>
            <a:r>
              <a:rPr lang="en-SK" sz="1600" dirty="0">
                <a:solidFill>
                  <a:srgbClr val="000000"/>
                </a:solidFill>
              </a:rPr>
              <a:t>         combination of restorative and retributive justice </a:t>
            </a:r>
          </a:p>
          <a:p>
            <a:pPr marL="0" indent="0">
              <a:buNone/>
            </a:pPr>
            <a:r>
              <a:rPr lang="en-SK" sz="1600" i="1" dirty="0">
                <a:solidFill>
                  <a:srgbClr val="000000"/>
                </a:solidFill>
              </a:rPr>
              <a:t>       Taiwan pre-1992 legislative election (1989-1992)</a:t>
            </a:r>
          </a:p>
          <a:p>
            <a:pPr lvl="1">
              <a:buFont typeface="Wingdings" pitchFamily="2" charset="2"/>
              <a:buChar char="Ø"/>
            </a:pPr>
            <a:r>
              <a:rPr lang="en-SK" sz="1600" dirty="0">
                <a:solidFill>
                  <a:srgbClr val="000000"/>
                </a:solidFill>
              </a:rPr>
              <a:t>         amnesty/amnesia </a:t>
            </a:r>
          </a:p>
          <a:p>
            <a:pPr marL="457200" lvl="1" indent="0">
              <a:buNone/>
            </a:pPr>
            <a:endParaRPr lang="en-SK" sz="1600" dirty="0">
              <a:solidFill>
                <a:srgbClr val="000000"/>
              </a:solidFill>
            </a:endParaRPr>
          </a:p>
          <a:p>
            <a:pPr marL="342900" indent="-342900">
              <a:buAutoNum type="arabicPeriod" startAt="2"/>
            </a:pPr>
            <a:r>
              <a:rPr lang="en-SK" sz="1600" i="1" dirty="0">
                <a:solidFill>
                  <a:srgbClr val="000000"/>
                </a:solidFill>
              </a:rPr>
              <a:t>Slovakia under HZDS: Narrow coalition of Mečiar (1992-1998)</a:t>
            </a:r>
          </a:p>
          <a:p>
            <a:pPr lvl="1">
              <a:buFont typeface="Wingdings" pitchFamily="2" charset="2"/>
              <a:buChar char="Ø"/>
            </a:pPr>
            <a:r>
              <a:rPr lang="en-SK" sz="1600" dirty="0">
                <a:solidFill>
                  <a:srgbClr val="000000"/>
                </a:solidFill>
              </a:rPr>
              <a:t>        limited restorative justice or amnesty/amnesia?      </a:t>
            </a:r>
          </a:p>
          <a:p>
            <a:pPr marL="0" indent="0">
              <a:buNone/>
            </a:pPr>
            <a:r>
              <a:rPr lang="en-SK" sz="1600" dirty="0">
                <a:solidFill>
                  <a:srgbClr val="000000"/>
                </a:solidFill>
              </a:rPr>
              <a:t>       </a:t>
            </a:r>
            <a:r>
              <a:rPr lang="en-SK" sz="1600" i="1" dirty="0">
                <a:solidFill>
                  <a:srgbClr val="000000"/>
                </a:solidFill>
              </a:rPr>
              <a:t>Taiwan under KMT: Lee’s administration (1992-2000)</a:t>
            </a:r>
          </a:p>
          <a:p>
            <a:pPr lvl="1">
              <a:buFont typeface="Wingdings" pitchFamily="2" charset="2"/>
              <a:buChar char="Ø"/>
            </a:pPr>
            <a:r>
              <a:rPr lang="en-SK" sz="1600" dirty="0">
                <a:solidFill>
                  <a:srgbClr val="000000"/>
                </a:solidFill>
              </a:rPr>
              <a:t>        restorative justice </a:t>
            </a:r>
          </a:p>
          <a:p>
            <a:pPr marL="457200" lvl="1" indent="0">
              <a:buNone/>
            </a:pPr>
            <a:endParaRPr lang="en-SK" sz="1600" dirty="0">
              <a:solidFill>
                <a:srgbClr val="000000"/>
              </a:solidFill>
            </a:endParaRPr>
          </a:p>
          <a:p>
            <a:pPr marL="342900" indent="-342900">
              <a:buAutoNum type="arabicPeriod" startAt="3"/>
            </a:pPr>
            <a:r>
              <a:rPr lang="en-SK" sz="1600" i="1" dirty="0">
                <a:solidFill>
                  <a:srgbClr val="000000"/>
                </a:solidFill>
              </a:rPr>
              <a:t>Slovakia after HZDS: Broad coalition of Dzurinda (1998-2006)</a:t>
            </a:r>
          </a:p>
          <a:p>
            <a:pPr lvl="1">
              <a:buFont typeface="Wingdings" pitchFamily="2" charset="2"/>
              <a:buChar char="Ø"/>
            </a:pPr>
            <a:r>
              <a:rPr lang="en-SK" sz="1600" dirty="0">
                <a:solidFill>
                  <a:srgbClr val="000000"/>
                </a:solidFill>
              </a:rPr>
              <a:t>        combination of restorative and retributive justice</a:t>
            </a:r>
          </a:p>
          <a:p>
            <a:pPr marL="0" indent="0">
              <a:buNone/>
            </a:pPr>
            <a:r>
              <a:rPr lang="en-SK" sz="1600" i="1" dirty="0">
                <a:solidFill>
                  <a:srgbClr val="000000"/>
                </a:solidFill>
              </a:rPr>
              <a:t>       Taiwan under DPP: Tsai’s administration (2016-)</a:t>
            </a:r>
          </a:p>
          <a:p>
            <a:pPr lvl="1">
              <a:buFont typeface="Wingdings" pitchFamily="2" charset="2"/>
              <a:buChar char="Ø"/>
            </a:pPr>
            <a:r>
              <a:rPr lang="en-SK" sz="1600" dirty="0">
                <a:solidFill>
                  <a:srgbClr val="000000"/>
                </a:solidFill>
              </a:rPr>
              <a:t>         combination of restorative and retributive justice</a:t>
            </a:r>
          </a:p>
        </p:txBody>
      </p:sp>
      <p:pic>
        <p:nvPicPr>
          <p:cNvPr id="6" name="Audio 5">
            <a:hlinkClick r:id="" action="ppaction://media"/>
            <a:extLst>
              <a:ext uri="{FF2B5EF4-FFF2-40B4-BE49-F238E27FC236}">
                <a16:creationId xmlns:a16="http://schemas.microsoft.com/office/drawing/2014/main" id="{C7D3447F-C120-6843-A5AB-1F8198116BD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783038404"/>
      </p:ext>
    </p:extLst>
  </p:cSld>
  <p:clrMapOvr>
    <a:masterClrMapping/>
  </p:clrMapOvr>
  <p:transition spd="slow" advTm="144207">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 name="Rectangle 90">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190ECC-9484-2A46-B33A-9B1A4C59A1F2}"/>
              </a:ext>
            </a:extLst>
          </p:cNvPr>
          <p:cNvSpPr>
            <a:spLocks noGrp="1"/>
          </p:cNvSpPr>
          <p:nvPr>
            <p:ph type="title"/>
          </p:nvPr>
        </p:nvSpPr>
        <p:spPr>
          <a:xfrm>
            <a:off x="838200" y="631825"/>
            <a:ext cx="10515600" cy="1325563"/>
          </a:xfrm>
        </p:spPr>
        <p:txBody>
          <a:bodyPr>
            <a:normAutofit/>
          </a:bodyPr>
          <a:lstStyle/>
          <a:p>
            <a:pPr algn="ctr"/>
            <a:r>
              <a:rPr lang="en-SK" sz="3200" b="1" i="1"/>
              <a:t>Methodology and framework (1)</a:t>
            </a:r>
          </a:p>
        </p:txBody>
      </p:sp>
      <p:sp>
        <p:nvSpPr>
          <p:cNvPr id="3" name="Content Placeholder 2">
            <a:extLst>
              <a:ext uri="{FF2B5EF4-FFF2-40B4-BE49-F238E27FC236}">
                <a16:creationId xmlns:a16="http://schemas.microsoft.com/office/drawing/2014/main" id="{F412A10A-E596-3649-8CE6-A2D20642985D}"/>
              </a:ext>
            </a:extLst>
          </p:cNvPr>
          <p:cNvSpPr>
            <a:spLocks noGrp="1"/>
          </p:cNvSpPr>
          <p:nvPr>
            <p:ph idx="1"/>
          </p:nvPr>
        </p:nvSpPr>
        <p:spPr>
          <a:xfrm>
            <a:off x="838200" y="1811280"/>
            <a:ext cx="10515600" cy="4114507"/>
          </a:xfrm>
        </p:spPr>
        <p:txBody>
          <a:bodyPr>
            <a:normAutofit fontScale="92500" lnSpcReduction="10000"/>
          </a:bodyPr>
          <a:lstStyle/>
          <a:p>
            <a:pPr marL="342900" indent="-342900">
              <a:buFont typeface="+mj-lt"/>
              <a:buAutoNum type="arabicPeriod"/>
            </a:pPr>
            <a:r>
              <a:rPr lang="en-SK" sz="2200"/>
              <a:t>Adapted </a:t>
            </a:r>
            <a:r>
              <a:rPr lang="en-SK" sz="2200" i="1"/>
              <a:t>politics of the past </a:t>
            </a:r>
            <a:r>
              <a:rPr lang="en-SK" sz="2200"/>
              <a:t>framework</a:t>
            </a:r>
          </a:p>
          <a:p>
            <a:pPr lvl="1"/>
            <a:r>
              <a:rPr lang="en-GB" sz="1900"/>
              <a:t>authoritarian regime’s pre-history</a:t>
            </a:r>
          </a:p>
          <a:p>
            <a:pPr lvl="1"/>
            <a:r>
              <a:rPr lang="en-GB" sz="1900"/>
              <a:t>nature of the authoritarian regime</a:t>
            </a:r>
          </a:p>
          <a:p>
            <a:pPr lvl="1"/>
            <a:r>
              <a:rPr lang="en-GB" sz="1900"/>
              <a:t>nature of transition</a:t>
            </a:r>
          </a:p>
          <a:p>
            <a:pPr marL="514350" indent="-514350">
              <a:buFont typeface="+mj-lt"/>
              <a:buAutoNum type="arabicPeriod"/>
            </a:pPr>
            <a:r>
              <a:rPr lang="en-GB" sz="2200"/>
              <a:t>Adapted </a:t>
            </a:r>
            <a:r>
              <a:rPr lang="en-GB" sz="2200" i="1"/>
              <a:t>politics of the present</a:t>
            </a:r>
            <a:r>
              <a:rPr lang="en-GB" sz="2200"/>
              <a:t> framework</a:t>
            </a:r>
          </a:p>
          <a:p>
            <a:pPr lvl="1"/>
            <a:r>
              <a:rPr lang="en-GB" sz="1900"/>
              <a:t>institutional design, elite configuration and citizen-party linkages</a:t>
            </a:r>
          </a:p>
          <a:p>
            <a:pPr lvl="1"/>
            <a:r>
              <a:rPr lang="en-GB" sz="1900"/>
              <a:t>role of civil society</a:t>
            </a:r>
          </a:p>
          <a:p>
            <a:pPr lvl="1"/>
            <a:r>
              <a:rPr lang="en-GB" sz="1900"/>
              <a:t>international context</a:t>
            </a:r>
          </a:p>
          <a:p>
            <a:pPr marL="0" indent="0">
              <a:buNone/>
            </a:pPr>
            <a:endParaRPr lang="en-GB" sz="1900" i="1"/>
          </a:p>
          <a:p>
            <a:pPr>
              <a:buFontTx/>
              <a:buChar char="-"/>
            </a:pPr>
            <a:r>
              <a:rPr lang="en-GB" sz="1900" i="1"/>
              <a:t>historical legacies </a:t>
            </a:r>
            <a:r>
              <a:rPr lang="en-GB" sz="1900"/>
              <a:t>explain timing and scope of transitional justice legislation during phases 1 and 2, whilst </a:t>
            </a:r>
            <a:r>
              <a:rPr lang="en-GB" sz="1900" i="1"/>
              <a:t>institutions </a:t>
            </a:r>
            <a:r>
              <a:rPr lang="en-GB" sz="1900"/>
              <a:t>and</a:t>
            </a:r>
            <a:r>
              <a:rPr lang="en-GB" sz="1900" i="1"/>
              <a:t> contemporary domestic and international contexts</a:t>
            </a:r>
            <a:r>
              <a:rPr lang="en-GB" sz="1900"/>
              <a:t> are relevant for all 3 phases</a:t>
            </a:r>
          </a:p>
          <a:p>
            <a:pPr>
              <a:buFontTx/>
              <a:buChar char="-"/>
            </a:pPr>
            <a:r>
              <a:rPr lang="en-GB" sz="1900"/>
              <a:t>the lack of retributive justice under Slovakia’s and Taiwan’s 1</a:t>
            </a:r>
            <a:r>
              <a:rPr lang="en-GB" sz="1900" baseline="30000"/>
              <a:t>st</a:t>
            </a:r>
            <a:r>
              <a:rPr lang="en-GB" sz="1900"/>
              <a:t> democratically elected legislatures (phase 2) is best explained by the combination of all factors</a:t>
            </a:r>
          </a:p>
          <a:p>
            <a:pPr marL="971550" lvl="1" indent="-514350">
              <a:buFont typeface="+mj-lt"/>
              <a:buAutoNum type="arabicPeriod"/>
            </a:pPr>
            <a:endParaRPr lang="en-GB" sz="2000"/>
          </a:p>
          <a:p>
            <a:pPr marL="971550" lvl="1" indent="-514350">
              <a:buFont typeface="+mj-lt"/>
              <a:buAutoNum type="arabicPeriod"/>
            </a:pPr>
            <a:endParaRPr lang="en-GB" sz="2000"/>
          </a:p>
          <a:p>
            <a:pPr marL="971550" lvl="1" indent="-514350">
              <a:buFont typeface="+mj-lt"/>
              <a:buAutoNum type="arabicPeriod"/>
            </a:pPr>
            <a:endParaRPr lang="en-GB" sz="2000"/>
          </a:p>
        </p:txBody>
      </p:sp>
      <p:pic>
        <p:nvPicPr>
          <p:cNvPr id="5" name="Audio 4">
            <a:hlinkClick r:id="" action="ppaction://media"/>
            <a:extLst>
              <a:ext uri="{FF2B5EF4-FFF2-40B4-BE49-F238E27FC236}">
                <a16:creationId xmlns:a16="http://schemas.microsoft.com/office/drawing/2014/main" id="{BA8F2B6F-44D2-CA4C-A366-9B0655E6BD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740566152"/>
      </p:ext>
    </p:extLst>
  </p:cSld>
  <p:clrMapOvr>
    <a:masterClrMapping/>
  </p:clrMapOvr>
  <p:transition spd="slow" advTm="39076">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70F1B7-A25D-0244-9FE8-5DCFAC0919C0}"/>
              </a:ext>
            </a:extLst>
          </p:cNvPr>
          <p:cNvSpPr>
            <a:spLocks noGrp="1"/>
          </p:cNvSpPr>
          <p:nvPr>
            <p:ph type="title"/>
          </p:nvPr>
        </p:nvSpPr>
        <p:spPr>
          <a:xfrm>
            <a:off x="838200" y="631825"/>
            <a:ext cx="10515600" cy="1325563"/>
          </a:xfrm>
        </p:spPr>
        <p:txBody>
          <a:bodyPr>
            <a:normAutofit/>
          </a:bodyPr>
          <a:lstStyle/>
          <a:p>
            <a:pPr algn="ctr"/>
            <a:r>
              <a:rPr lang="en-SK" sz="3200" b="1" i="1"/>
              <a:t>Methodology and framework (2)</a:t>
            </a:r>
            <a:br>
              <a:rPr lang="en-SK" sz="3200" b="1" i="1"/>
            </a:br>
            <a:r>
              <a:rPr lang="en-SK" sz="3200" i="1"/>
              <a:t>Top-down approach</a:t>
            </a:r>
          </a:p>
        </p:txBody>
      </p:sp>
      <p:cxnSp>
        <p:nvCxnSpPr>
          <p:cNvPr id="10" name="Straight Connector 9">
            <a:extLst>
              <a:ext uri="{FF2B5EF4-FFF2-40B4-BE49-F238E27FC236}">
                <a16:creationId xmlns:a16="http://schemas.microsoft.com/office/drawing/2014/main" id="{E8E35B83-1EC3-4F87-9D54-D86346335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7636" y="1957388"/>
            <a:ext cx="10396728"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C50DEAB-E56A-054D-996F-1AFF692B0634}"/>
              </a:ext>
            </a:extLst>
          </p:cNvPr>
          <p:cNvSpPr>
            <a:spLocks noGrp="1"/>
          </p:cNvSpPr>
          <p:nvPr>
            <p:ph idx="1"/>
          </p:nvPr>
        </p:nvSpPr>
        <p:spPr>
          <a:xfrm>
            <a:off x="838200" y="2269173"/>
            <a:ext cx="10515600" cy="3659988"/>
          </a:xfrm>
        </p:spPr>
        <p:txBody>
          <a:bodyPr>
            <a:noAutofit/>
          </a:bodyPr>
          <a:lstStyle/>
          <a:p>
            <a:pPr marL="342900" indent="-342900">
              <a:buAutoNum type="arabicPeriod"/>
            </a:pPr>
            <a:r>
              <a:rPr lang="en-SK" sz="2000" b="1"/>
              <a:t>Authoritarian regime’s pre-history</a:t>
            </a:r>
          </a:p>
          <a:p>
            <a:pPr lvl="1"/>
            <a:r>
              <a:rPr lang="en-GB" sz="1800"/>
              <a:t>Previous democratic experience: existence/absence of elections</a:t>
            </a:r>
            <a:endParaRPr lang="en-SK" sz="1800"/>
          </a:p>
          <a:p>
            <a:pPr lvl="1"/>
            <a:r>
              <a:rPr lang="en-GB" sz="1800"/>
              <a:t>Existence/absence of political pluralism: ideological orientation of political organisations</a:t>
            </a:r>
            <a:endParaRPr lang="en-SK" sz="1800"/>
          </a:p>
          <a:p>
            <a:pPr lvl="1"/>
            <a:r>
              <a:rPr lang="en-GB" sz="1800"/>
              <a:t>Economic development: degree of industrialisation</a:t>
            </a:r>
          </a:p>
          <a:p>
            <a:pPr marL="457200" lvl="1" indent="0">
              <a:buNone/>
            </a:pPr>
            <a:endParaRPr lang="en-SK" sz="1800"/>
          </a:p>
          <a:p>
            <a:pPr marL="342900" indent="-342900">
              <a:buFont typeface="+mj-lt"/>
              <a:buAutoNum type="arabicPeriod"/>
            </a:pPr>
            <a:r>
              <a:rPr lang="en-GB" sz="2000" b="1"/>
              <a:t>Nature of the authoritarian regime</a:t>
            </a:r>
          </a:p>
          <a:p>
            <a:pPr lvl="1"/>
            <a:r>
              <a:rPr lang="en-GB" sz="1800"/>
              <a:t>Regime type: </a:t>
            </a:r>
            <a:r>
              <a:rPr lang="en-GB" sz="1800" i="1"/>
              <a:t>bureaucratic-authoritarian</a:t>
            </a:r>
            <a:r>
              <a:rPr lang="en-GB" sz="1800"/>
              <a:t>/</a:t>
            </a:r>
            <a:r>
              <a:rPr lang="en-GB" sz="1800" i="1"/>
              <a:t>national-accommodative</a:t>
            </a:r>
            <a:r>
              <a:rPr lang="en-GB" sz="1800"/>
              <a:t>/</a:t>
            </a:r>
            <a:r>
              <a:rPr lang="en-GB" sz="1800" i="1"/>
              <a:t>patrimonial </a:t>
            </a:r>
            <a:r>
              <a:rPr lang="en-GB" sz="1800"/>
              <a:t>(</a:t>
            </a:r>
            <a:r>
              <a:rPr lang="en-GB" sz="1800" err="1"/>
              <a:t>Kitschelt</a:t>
            </a:r>
            <a:r>
              <a:rPr lang="en-GB" sz="1800"/>
              <a:t> 1999)</a:t>
            </a:r>
            <a:endParaRPr lang="en-SK" sz="1800"/>
          </a:p>
          <a:p>
            <a:pPr lvl="1"/>
            <a:r>
              <a:rPr lang="en-SK" sz="1800"/>
              <a:t>R</a:t>
            </a:r>
            <a:r>
              <a:rPr lang="en-GB" sz="1800" err="1"/>
              <a:t>egime’s</a:t>
            </a:r>
            <a:r>
              <a:rPr lang="en-GB" sz="1800"/>
              <a:t> use of repression/co-optation: security forces’ methods and degree of infiltration</a:t>
            </a:r>
            <a:endParaRPr lang="en-SK" sz="1800"/>
          </a:p>
          <a:p>
            <a:pPr lvl="1"/>
            <a:r>
              <a:rPr lang="en-GB" sz="1800"/>
              <a:t>Opposition’s use of </a:t>
            </a:r>
            <a:r>
              <a:rPr lang="en-GB" sz="1800" i="1"/>
              <a:t>exit</a:t>
            </a:r>
            <a:r>
              <a:rPr lang="en-GB" sz="1800"/>
              <a:t>/</a:t>
            </a:r>
            <a:r>
              <a:rPr lang="en-GB" sz="1800" i="1"/>
              <a:t>voice: </a:t>
            </a:r>
            <a:r>
              <a:rPr lang="en-GB" sz="1800"/>
              <a:t>options of emigration/political organisation (Moran 1994)</a:t>
            </a:r>
            <a:endParaRPr lang="en-SK" sz="1800"/>
          </a:p>
          <a:p>
            <a:pPr lvl="1"/>
            <a:r>
              <a:rPr lang="en-GB" sz="1800"/>
              <a:t>Economic and social development: growth and equality </a:t>
            </a:r>
          </a:p>
          <a:p>
            <a:pPr marL="0" indent="0">
              <a:buNone/>
            </a:pPr>
            <a:endParaRPr lang="en-SK" sz="1700"/>
          </a:p>
          <a:p>
            <a:pPr marL="0" indent="0">
              <a:buNone/>
            </a:pPr>
            <a:endParaRPr lang="en-SK" sz="1700"/>
          </a:p>
        </p:txBody>
      </p:sp>
      <p:pic>
        <p:nvPicPr>
          <p:cNvPr id="5" name="Audio 4">
            <a:hlinkClick r:id="" action="ppaction://media"/>
            <a:extLst>
              <a:ext uri="{FF2B5EF4-FFF2-40B4-BE49-F238E27FC236}">
                <a16:creationId xmlns:a16="http://schemas.microsoft.com/office/drawing/2014/main" id="{3BA53409-3BDF-E84A-B520-9EF206C4EF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717423513"/>
      </p:ext>
    </p:extLst>
  </p:cSld>
  <p:clrMapOvr>
    <a:masterClrMapping/>
  </p:clrMapOvr>
  <p:transition spd="slow" advTm="11243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DDB0BA-E5DF-9B4C-A87F-720FF6424115}"/>
              </a:ext>
            </a:extLst>
          </p:cNvPr>
          <p:cNvSpPr>
            <a:spLocks noGrp="1"/>
          </p:cNvSpPr>
          <p:nvPr>
            <p:ph type="title"/>
          </p:nvPr>
        </p:nvSpPr>
        <p:spPr>
          <a:xfrm>
            <a:off x="838200" y="631825"/>
            <a:ext cx="10515600" cy="1325563"/>
          </a:xfrm>
        </p:spPr>
        <p:txBody>
          <a:bodyPr>
            <a:normAutofit/>
          </a:bodyPr>
          <a:lstStyle/>
          <a:p>
            <a:pPr algn="ctr"/>
            <a:r>
              <a:rPr lang="en-SK" sz="3200" b="1" i="1"/>
              <a:t>Methodology and framework (3)</a:t>
            </a:r>
            <a:br>
              <a:rPr lang="en-SK" sz="3200" b="1" i="1"/>
            </a:br>
            <a:r>
              <a:rPr lang="en-SK" sz="3200" i="1"/>
              <a:t>Top-down approach</a:t>
            </a:r>
          </a:p>
        </p:txBody>
      </p:sp>
      <p:cxnSp>
        <p:nvCxnSpPr>
          <p:cNvPr id="10" name="Straight Connector 9">
            <a:extLst>
              <a:ext uri="{FF2B5EF4-FFF2-40B4-BE49-F238E27FC236}">
                <a16:creationId xmlns:a16="http://schemas.microsoft.com/office/drawing/2014/main" id="{E8E35B83-1EC3-4F87-9D54-D863463351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7636" y="1957388"/>
            <a:ext cx="10396728"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495E4EB-3B6D-DE41-A4A3-B5CDC755761F}"/>
              </a:ext>
            </a:extLst>
          </p:cNvPr>
          <p:cNvSpPr>
            <a:spLocks noGrp="1"/>
          </p:cNvSpPr>
          <p:nvPr>
            <p:ph idx="1"/>
          </p:nvPr>
        </p:nvSpPr>
        <p:spPr>
          <a:xfrm>
            <a:off x="838200" y="2153657"/>
            <a:ext cx="10515600" cy="3775504"/>
          </a:xfrm>
        </p:spPr>
        <p:txBody>
          <a:bodyPr>
            <a:normAutofit/>
          </a:bodyPr>
          <a:lstStyle/>
          <a:p>
            <a:pPr marL="514350" indent="-514350">
              <a:buFont typeface="+mj-lt"/>
              <a:buAutoNum type="arabicPeriod" startAt="3"/>
            </a:pPr>
            <a:r>
              <a:rPr lang="en-GB" sz="2000" b="1"/>
              <a:t>Nature of transition</a:t>
            </a:r>
          </a:p>
          <a:p>
            <a:pPr lvl="1"/>
            <a:r>
              <a:rPr lang="en-GB" sz="1800"/>
              <a:t>Transition type: </a:t>
            </a:r>
            <a:r>
              <a:rPr lang="en-GB" sz="1800" i="1"/>
              <a:t>replacement</a:t>
            </a:r>
            <a:r>
              <a:rPr lang="en-GB" sz="1800"/>
              <a:t>/</a:t>
            </a:r>
            <a:r>
              <a:rPr lang="en-GB" sz="1800" i="1" err="1"/>
              <a:t>transplacement</a:t>
            </a:r>
            <a:r>
              <a:rPr lang="en-GB" sz="1800"/>
              <a:t>/</a:t>
            </a:r>
            <a:r>
              <a:rPr lang="en-GB" sz="1800" i="1"/>
              <a:t>transformation </a:t>
            </a:r>
            <a:r>
              <a:rPr lang="en-GB" sz="1800"/>
              <a:t>(Huntington 1991)</a:t>
            </a:r>
          </a:p>
          <a:p>
            <a:pPr lvl="1"/>
            <a:r>
              <a:rPr lang="en-GB" sz="1800"/>
              <a:t>Composition and ideological orientation of new elites </a:t>
            </a:r>
          </a:p>
          <a:p>
            <a:pPr lvl="1"/>
            <a:r>
              <a:rPr lang="en-GB" sz="1800"/>
              <a:t>Prevalence of reformists/non-reformists within the old elites</a:t>
            </a:r>
          </a:p>
          <a:p>
            <a:pPr lvl="1"/>
            <a:r>
              <a:rPr lang="en-GB" sz="1800"/>
              <a:t>Legitimacy of the old regime</a:t>
            </a:r>
          </a:p>
          <a:p>
            <a:pPr lvl="1"/>
            <a:endParaRPr lang="en-SK" sz="2600"/>
          </a:p>
          <a:p>
            <a:pPr marL="514350" indent="-514350">
              <a:buFont typeface="+mj-lt"/>
              <a:buAutoNum type="arabicPeriod" startAt="3"/>
            </a:pPr>
            <a:r>
              <a:rPr lang="en-GB" sz="2000" b="1"/>
              <a:t>Institutional design, elite configuration and citizen-party linkages</a:t>
            </a:r>
          </a:p>
          <a:p>
            <a:pPr lvl="1"/>
            <a:r>
              <a:rPr lang="en-GB" sz="1800"/>
              <a:t>Power balance between executive and legislative bodies </a:t>
            </a:r>
            <a:endParaRPr lang="en-SK" sz="1800"/>
          </a:p>
          <a:p>
            <a:pPr lvl="1"/>
            <a:r>
              <a:rPr lang="en-GB" sz="1800"/>
              <a:t>Prevalence of old/new elites in the executive and legislative bodies</a:t>
            </a:r>
            <a:endParaRPr lang="en-SK" sz="1800"/>
          </a:p>
          <a:p>
            <a:pPr lvl="1"/>
            <a:r>
              <a:rPr lang="en-GB" sz="1800"/>
              <a:t>Dominant cleavage: socio-economic/ethno-cultural</a:t>
            </a:r>
          </a:p>
          <a:p>
            <a:pPr lvl="1"/>
            <a:r>
              <a:rPr lang="en-GB" sz="1800"/>
              <a:t>Legitimacy of the new regime</a:t>
            </a:r>
          </a:p>
          <a:p>
            <a:pPr marL="0" indent="0">
              <a:buNone/>
            </a:pPr>
            <a:endParaRPr lang="en-SK" sz="1700"/>
          </a:p>
          <a:p>
            <a:pPr marL="0" indent="0">
              <a:buNone/>
            </a:pPr>
            <a:endParaRPr lang="en-SK" sz="1700" b="1"/>
          </a:p>
          <a:p>
            <a:endParaRPr lang="en-SK" sz="1700"/>
          </a:p>
          <a:p>
            <a:pPr marL="0" indent="0">
              <a:buNone/>
            </a:pPr>
            <a:endParaRPr lang="en-SK" sz="2400"/>
          </a:p>
          <a:p>
            <a:pPr marL="457200" indent="-457200">
              <a:buFont typeface="+mj-lt"/>
              <a:buAutoNum type="arabicPeriod"/>
            </a:pPr>
            <a:endParaRPr lang="en-SK" sz="2400"/>
          </a:p>
        </p:txBody>
      </p:sp>
      <p:pic>
        <p:nvPicPr>
          <p:cNvPr id="5" name="Audio 4">
            <a:hlinkClick r:id="" action="ppaction://media"/>
            <a:extLst>
              <a:ext uri="{FF2B5EF4-FFF2-40B4-BE49-F238E27FC236}">
                <a16:creationId xmlns:a16="http://schemas.microsoft.com/office/drawing/2014/main" id="{F0C8DB82-A9E5-6847-A30C-E95AECBD8D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769993358"/>
      </p:ext>
    </p:extLst>
  </p:cSld>
  <p:clrMapOvr>
    <a:masterClrMapping/>
  </p:clrMapOvr>
  <p:transition spd="slow" advTm="322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1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96123D-AA4A-A24D-8387-62AD0AA33A6D}"/>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b="1" i="1" kern="1200">
                <a:solidFill>
                  <a:schemeClr val="bg1"/>
                </a:solidFill>
                <a:latin typeface="+mj-lt"/>
                <a:ea typeface="+mj-ea"/>
                <a:cs typeface="+mj-cs"/>
              </a:rPr>
              <a:t>Applying the framework (1)</a:t>
            </a:r>
          </a:p>
        </p:txBody>
      </p:sp>
      <p:graphicFrame>
        <p:nvGraphicFramePr>
          <p:cNvPr id="31" name="Table 6">
            <a:extLst>
              <a:ext uri="{FF2B5EF4-FFF2-40B4-BE49-F238E27FC236}">
                <a16:creationId xmlns:a16="http://schemas.microsoft.com/office/drawing/2014/main" id="{BCD70ECD-9802-FE49-BBA5-35221E9D3A49}"/>
              </a:ext>
            </a:extLst>
          </p:cNvPr>
          <p:cNvGraphicFramePr>
            <a:graphicFrameLocks noGrp="1"/>
          </p:cNvGraphicFramePr>
          <p:nvPr>
            <p:ph idx="1"/>
            <p:extLst>
              <p:ext uri="{D42A27DB-BD31-4B8C-83A1-F6EECF244321}">
                <p14:modId xmlns:p14="http://schemas.microsoft.com/office/powerpoint/2010/main" val="2194522720"/>
              </p:ext>
            </p:extLst>
          </p:nvPr>
        </p:nvGraphicFramePr>
        <p:xfrm>
          <a:off x="556532" y="1591127"/>
          <a:ext cx="10905067" cy="4615121"/>
        </p:xfrm>
        <a:graphic>
          <a:graphicData uri="http://schemas.openxmlformats.org/drawingml/2006/table">
            <a:tbl>
              <a:tblPr firstRow="1" bandRow="1">
                <a:tableStyleId>{F5AB1C69-6EDB-4FF4-983F-18BD219EF322}</a:tableStyleId>
              </a:tblPr>
              <a:tblGrid>
                <a:gridCol w="3406019">
                  <a:extLst>
                    <a:ext uri="{9D8B030D-6E8A-4147-A177-3AD203B41FA5}">
                      <a16:colId xmlns:a16="http://schemas.microsoft.com/office/drawing/2014/main" val="2007893281"/>
                    </a:ext>
                  </a:extLst>
                </a:gridCol>
                <a:gridCol w="4156363">
                  <a:extLst>
                    <a:ext uri="{9D8B030D-6E8A-4147-A177-3AD203B41FA5}">
                      <a16:colId xmlns:a16="http://schemas.microsoft.com/office/drawing/2014/main" val="3093062519"/>
                    </a:ext>
                  </a:extLst>
                </a:gridCol>
                <a:gridCol w="3342685">
                  <a:extLst>
                    <a:ext uri="{9D8B030D-6E8A-4147-A177-3AD203B41FA5}">
                      <a16:colId xmlns:a16="http://schemas.microsoft.com/office/drawing/2014/main" val="1644454647"/>
                    </a:ext>
                  </a:extLst>
                </a:gridCol>
              </a:tblGrid>
              <a:tr h="385881">
                <a:tc>
                  <a:txBody>
                    <a:bodyPr/>
                    <a:lstStyle/>
                    <a:p>
                      <a:r>
                        <a:rPr lang="en-SK" sz="1400"/>
                        <a:t>Factor</a:t>
                      </a:r>
                    </a:p>
                  </a:txBody>
                  <a:tcPr marL="87700" marR="87700" marT="43850" marB="43850"/>
                </a:tc>
                <a:tc>
                  <a:txBody>
                    <a:bodyPr/>
                    <a:lstStyle/>
                    <a:p>
                      <a:r>
                        <a:rPr lang="en-SK" sz="1400"/>
                        <a:t>Slovakia</a:t>
                      </a:r>
                    </a:p>
                  </a:txBody>
                  <a:tcPr marL="87700" marR="87700" marT="43850" marB="43850"/>
                </a:tc>
                <a:tc>
                  <a:txBody>
                    <a:bodyPr/>
                    <a:lstStyle/>
                    <a:p>
                      <a:r>
                        <a:rPr lang="en-SK" sz="1400"/>
                        <a:t>Taiwan</a:t>
                      </a:r>
                    </a:p>
                  </a:txBody>
                  <a:tcPr marL="87700" marR="87700" marT="43850" marB="43850"/>
                </a:tc>
                <a:extLst>
                  <a:ext uri="{0D108BD9-81ED-4DB2-BD59-A6C34878D82A}">
                    <a16:rowId xmlns:a16="http://schemas.microsoft.com/office/drawing/2014/main" val="738729515"/>
                  </a:ext>
                </a:extLst>
              </a:tr>
              <a:tr h="1748085">
                <a:tc>
                  <a:txBody>
                    <a:bodyPr/>
                    <a:lstStyle/>
                    <a:p>
                      <a:r>
                        <a:rPr lang="en-SK" sz="1400" b="1" i="0"/>
                        <a:t>Authoritarian regime’s pre-history</a:t>
                      </a:r>
                      <a:endParaRPr lang="en-SK" sz="1400" b="0" i="0"/>
                    </a:p>
                    <a:p>
                      <a:pPr marL="285750" indent="-285750">
                        <a:buFont typeface="Arial" panose="020B0604020202020204" pitchFamily="34" charset="0"/>
                        <a:buChar char="•"/>
                      </a:pPr>
                      <a:r>
                        <a:rPr lang="en-GB" sz="1400" b="0" i="0"/>
                        <a:t>Previous democratic experience </a:t>
                      </a:r>
                    </a:p>
                    <a:p>
                      <a:pPr marL="285750" indent="-285750">
                        <a:buFont typeface="Arial" panose="020B0604020202020204" pitchFamily="34" charset="0"/>
                        <a:buChar char="•"/>
                      </a:pPr>
                      <a:r>
                        <a:rPr lang="en-GB" sz="1400" b="0" i="0"/>
                        <a:t>Existence of political pluralism and abundance of competing models of socio-economic modernisation </a:t>
                      </a:r>
                    </a:p>
                    <a:p>
                      <a:pPr marL="285750" indent="-285750">
                        <a:buFont typeface="Arial" panose="020B0604020202020204" pitchFamily="34" charset="0"/>
                        <a:buChar char="•"/>
                      </a:pPr>
                      <a:r>
                        <a:rPr lang="en-GB" sz="1400" b="0" i="0"/>
                        <a:t>Previous experience with industrialised capitalism</a:t>
                      </a:r>
                    </a:p>
                    <a:p>
                      <a:pPr marL="742950" lvl="1" indent="-285750">
                        <a:buFont typeface="Wingdings" pitchFamily="2" charset="2"/>
                        <a:buChar char="Ø"/>
                      </a:pPr>
                      <a:r>
                        <a:rPr lang="en-GB" sz="1400" b="0" i="0"/>
                        <a:t>all are conducive to retribution</a:t>
                      </a:r>
                    </a:p>
                  </a:txBody>
                  <a:tcPr marL="87700" marR="87700" marT="43850" marB="43850"/>
                </a:tc>
                <a:tc>
                  <a:txBody>
                    <a:bodyPr/>
                    <a:lstStyle/>
                    <a:p>
                      <a:pPr marL="0" indent="0">
                        <a:buFont typeface="Arial" panose="020B0604020202020204" pitchFamily="34" charset="0"/>
                        <a:buNone/>
                      </a:pPr>
                      <a:r>
                        <a:rPr lang="en-SK" sz="1400"/>
                        <a:t>1st and 3rd Czechoslovak Republics                         (1918-1938, 1945-1948)</a:t>
                      </a:r>
                    </a:p>
                    <a:p>
                      <a:pPr marL="285750" indent="-285750">
                        <a:buFont typeface="Arial" panose="020B0604020202020204" pitchFamily="34" charset="0"/>
                        <a:buChar char="•"/>
                      </a:pPr>
                      <a:r>
                        <a:rPr lang="en-GB" sz="1400"/>
                        <a:t>U</a:t>
                      </a:r>
                      <a:r>
                        <a:rPr lang="en-SK" sz="1400"/>
                        <a:t>niversal suffrage and frequent elections</a:t>
                      </a:r>
                    </a:p>
                    <a:p>
                      <a:pPr marL="285750" indent="-285750">
                        <a:buFont typeface="Arial" panose="020B0604020202020204" pitchFamily="34" charset="0"/>
                        <a:buChar char="•"/>
                      </a:pPr>
                      <a:r>
                        <a:rPr lang="en-GB" sz="1400"/>
                        <a:t>S</a:t>
                      </a:r>
                      <a:r>
                        <a:rPr lang="en-SK" sz="1400"/>
                        <a:t>ocialist, burgeois, Christian and nationalist parties, with the former two being stronger in the Czech part and the latter in the Slovak part</a:t>
                      </a:r>
                    </a:p>
                    <a:p>
                      <a:pPr marL="285750" indent="-285750">
                        <a:buFont typeface="Arial" panose="020B0604020202020204" pitchFamily="34" charset="0"/>
                        <a:buChar char="•"/>
                      </a:pPr>
                      <a:r>
                        <a:rPr lang="en-GB" sz="1400"/>
                        <a:t>Czech part h</a:t>
                      </a:r>
                      <a:r>
                        <a:rPr lang="en-SK" sz="1400"/>
                        <a:t>ighly industrialised, Slovak part </a:t>
                      </a:r>
                      <a:r>
                        <a:rPr lang="en-SK" sz="1400" b="1" u="none">
                          <a:solidFill>
                            <a:schemeClr val="accent6">
                              <a:lumMod val="75000"/>
                            </a:schemeClr>
                          </a:solidFill>
                        </a:rPr>
                        <a:t>predominantly agrarian</a:t>
                      </a:r>
                    </a:p>
                    <a:p>
                      <a:pPr marL="285750" indent="-285750">
                        <a:buFont typeface="Arial" panose="020B0604020202020204" pitchFamily="34" charset="0"/>
                        <a:buChar char="•"/>
                      </a:pPr>
                      <a:endParaRPr lang="en-SK" sz="1400"/>
                    </a:p>
                  </a:txBody>
                  <a:tcPr marL="87700" marR="87700" marT="43850" marB="43850"/>
                </a:tc>
                <a:tc>
                  <a:txBody>
                    <a:bodyPr/>
                    <a:lstStyle/>
                    <a:p>
                      <a:pPr marL="0" indent="0">
                        <a:buFont typeface="Arial" panose="020B0604020202020204" pitchFamily="34" charset="0"/>
                        <a:buNone/>
                      </a:pPr>
                      <a:r>
                        <a:rPr lang="en-SK" sz="1400"/>
                        <a:t>Japanese colonisation (1895-1945)</a:t>
                      </a:r>
                    </a:p>
                    <a:p>
                      <a:pPr marL="285750" indent="-285750">
                        <a:buFont typeface="Arial" panose="020B0604020202020204" pitchFamily="34" charset="0"/>
                        <a:buChar char="•"/>
                      </a:pPr>
                      <a:r>
                        <a:rPr lang="en-SK" sz="1400" b="1">
                          <a:solidFill>
                            <a:schemeClr val="accent6">
                              <a:lumMod val="75000"/>
                            </a:schemeClr>
                          </a:solidFill>
                        </a:rPr>
                        <a:t>Restricted</a:t>
                      </a:r>
                      <a:r>
                        <a:rPr lang="en-SK" sz="1400"/>
                        <a:t> form of local autonomy including municipal council </a:t>
                      </a:r>
                      <a:r>
                        <a:rPr lang="en-SK" sz="1400" b="1">
                          <a:solidFill>
                            <a:schemeClr val="accent6">
                              <a:lumMod val="75000"/>
                            </a:schemeClr>
                          </a:solidFill>
                        </a:rPr>
                        <a:t>elections</a:t>
                      </a:r>
                      <a:r>
                        <a:rPr lang="en-SK" sz="1400">
                          <a:solidFill>
                            <a:schemeClr val="accent6">
                              <a:lumMod val="75000"/>
                            </a:schemeClr>
                          </a:solidFill>
                        </a:rPr>
                        <a:t> </a:t>
                      </a:r>
                      <a:r>
                        <a:rPr lang="en-SK" sz="1400"/>
                        <a:t>since 1935</a:t>
                      </a:r>
                    </a:p>
                    <a:p>
                      <a:pPr marL="285750" indent="-285750">
                        <a:buFont typeface="Arial" panose="020B0604020202020204" pitchFamily="34" charset="0"/>
                        <a:buChar char="•"/>
                      </a:pPr>
                      <a:r>
                        <a:rPr lang="en-GB" sz="1400"/>
                        <a:t>Nationalist </a:t>
                      </a:r>
                      <a:r>
                        <a:rPr lang="en-SK" sz="1400"/>
                        <a:t>political organisations</a:t>
                      </a:r>
                    </a:p>
                    <a:p>
                      <a:pPr marL="285750" indent="-285750">
                        <a:buFont typeface="Arial" panose="020B0604020202020204" pitchFamily="34" charset="0"/>
                        <a:buChar char="•"/>
                      </a:pPr>
                      <a:r>
                        <a:rPr lang="en-GB" sz="1400"/>
                        <a:t>Significant e</a:t>
                      </a:r>
                      <a:r>
                        <a:rPr lang="en-SK" sz="1400"/>
                        <a:t>conomic growth yet still </a:t>
                      </a:r>
                      <a:r>
                        <a:rPr lang="en-SK" sz="1400" b="1">
                          <a:solidFill>
                            <a:schemeClr val="accent6">
                              <a:lumMod val="75000"/>
                            </a:schemeClr>
                          </a:solidFill>
                        </a:rPr>
                        <a:t>mostly agrarian</a:t>
                      </a:r>
                      <a:r>
                        <a:rPr lang="en-SK" sz="1400">
                          <a:solidFill>
                            <a:schemeClr val="accent6">
                              <a:lumMod val="75000"/>
                            </a:schemeClr>
                          </a:solidFill>
                        </a:rPr>
                        <a:t> </a:t>
                      </a:r>
                      <a:r>
                        <a:rPr lang="en-SK" sz="1400"/>
                        <a:t>at the end </a:t>
                      </a:r>
                    </a:p>
                  </a:txBody>
                  <a:tcPr marL="87700" marR="87700" marT="43850" marB="43850"/>
                </a:tc>
                <a:extLst>
                  <a:ext uri="{0D108BD9-81ED-4DB2-BD59-A6C34878D82A}">
                    <a16:rowId xmlns:a16="http://schemas.microsoft.com/office/drawing/2014/main" val="31509198"/>
                  </a:ext>
                </a:extLst>
              </a:tr>
              <a:tr h="385881">
                <a:tc>
                  <a:txBody>
                    <a:bodyPr/>
                    <a:lstStyle/>
                    <a:p>
                      <a:r>
                        <a:rPr lang="en-SK" sz="1400" b="1" i="0"/>
                        <a:t>Nature of the authoritarian regime</a:t>
                      </a:r>
                    </a:p>
                    <a:p>
                      <a:pPr marL="285750" indent="-285750">
                        <a:buFont typeface="Arial" panose="020B0604020202020204" pitchFamily="34" charset="0"/>
                        <a:buChar char="•"/>
                      </a:pPr>
                      <a:r>
                        <a:rPr lang="en-GB" sz="1400" b="0" i="0"/>
                        <a:t>Bureaucratic authoritarian regime </a:t>
                      </a:r>
                    </a:p>
                    <a:p>
                      <a:pPr marL="285750" indent="-285750">
                        <a:buFont typeface="Arial" panose="020B0604020202020204" pitchFamily="34" charset="0"/>
                        <a:buChar char="•"/>
                      </a:pPr>
                      <a:r>
                        <a:rPr lang="en-GB" sz="1400" b="0" i="0"/>
                        <a:t>More repressive overall, late repression in particular </a:t>
                      </a:r>
                    </a:p>
                    <a:p>
                      <a:pPr marL="285750" indent="-285750">
                        <a:buFont typeface="Arial" panose="020B0604020202020204" pitchFamily="34" charset="0"/>
                        <a:buChar char="•"/>
                      </a:pPr>
                      <a:r>
                        <a:rPr lang="en-GB" sz="1400" b="0" i="0"/>
                        <a:t>No space for exit/voice strategies</a:t>
                      </a:r>
                    </a:p>
                    <a:p>
                      <a:pPr marL="285750" lvl="0" indent="-285750">
                        <a:buFont typeface="Arial" panose="020B0604020202020204" pitchFamily="34" charset="0"/>
                        <a:buChar char="•"/>
                      </a:pPr>
                      <a:r>
                        <a:rPr lang="en-GB" sz="1400" b="0" i="0"/>
                        <a:t>History of poor economic performance</a:t>
                      </a:r>
                    </a:p>
                    <a:p>
                      <a:pPr marL="742950" lvl="1" indent="-285750">
                        <a:buFont typeface="Wingdings" pitchFamily="2" charset="2"/>
                        <a:buChar char="Ø"/>
                      </a:pPr>
                      <a:r>
                        <a:rPr lang="en-GB" sz="1400" b="0" i="0"/>
                        <a:t>all are conducive to retribution</a:t>
                      </a:r>
                    </a:p>
                  </a:txBody>
                  <a:tcPr marL="87700" marR="87700" marT="43850" marB="43850"/>
                </a:tc>
                <a:tc>
                  <a:txBody>
                    <a:bodyPr/>
                    <a:lstStyle/>
                    <a:p>
                      <a:pPr marL="285750" indent="-285750">
                        <a:buFont typeface="Arial" panose="020B0604020202020204" pitchFamily="34" charset="0"/>
                        <a:buChar char="•"/>
                      </a:pPr>
                      <a:r>
                        <a:rPr lang="en-SK" sz="1400"/>
                        <a:t>Czech part bureaucratic authoritarian, Slovak part between </a:t>
                      </a:r>
                      <a:r>
                        <a:rPr lang="en-SK" sz="1400" b="1">
                          <a:solidFill>
                            <a:schemeClr val="accent6">
                              <a:lumMod val="75000"/>
                            </a:schemeClr>
                          </a:solidFill>
                        </a:rPr>
                        <a:t>national-accommodative and patrimonial </a:t>
                      </a:r>
                      <a:r>
                        <a:rPr lang="en-SK" sz="1400"/>
                        <a:t>regimes</a:t>
                      </a:r>
                    </a:p>
                    <a:p>
                      <a:pPr marL="285750" indent="-285750">
                        <a:buFont typeface="Arial" panose="020B0604020202020204" pitchFamily="34" charset="0"/>
                        <a:buChar char="•"/>
                      </a:pPr>
                      <a:r>
                        <a:rPr lang="en-SK" sz="1400"/>
                        <a:t>Slovak part more repressive before Prague Spring (most in 1950s) and </a:t>
                      </a:r>
                      <a:r>
                        <a:rPr lang="en-SK" sz="1400" b="1">
                          <a:solidFill>
                            <a:schemeClr val="accent6">
                              <a:lumMod val="75000"/>
                            </a:schemeClr>
                          </a:solidFill>
                        </a:rPr>
                        <a:t>less repressive </a:t>
                      </a:r>
                      <a:r>
                        <a:rPr lang="en-SK" sz="1400"/>
                        <a:t>during and after the normalisation period of 1970s</a:t>
                      </a:r>
                    </a:p>
                    <a:p>
                      <a:pPr marL="285750" indent="-285750">
                        <a:buFont typeface="Arial" panose="020B0604020202020204" pitchFamily="34" charset="0"/>
                        <a:buChar char="•"/>
                      </a:pPr>
                      <a:r>
                        <a:rPr lang="en-SK" sz="1400"/>
                        <a:t>Bigger </a:t>
                      </a:r>
                      <a:r>
                        <a:rPr lang="en-SK" sz="1400" b="1">
                          <a:solidFill>
                            <a:schemeClr val="accent6">
                              <a:lumMod val="75000"/>
                            </a:schemeClr>
                          </a:solidFill>
                        </a:rPr>
                        <a:t>space for voice </a:t>
                      </a:r>
                      <a:r>
                        <a:rPr lang="en-SK" sz="1400"/>
                        <a:t>in the Slovak part</a:t>
                      </a:r>
                    </a:p>
                    <a:p>
                      <a:pPr marL="285750" indent="-285750">
                        <a:buFont typeface="Arial" panose="020B0604020202020204" pitchFamily="34" charset="0"/>
                        <a:buChar char="•"/>
                      </a:pPr>
                      <a:r>
                        <a:rPr lang="en-SK" sz="1400" b="1">
                          <a:solidFill>
                            <a:schemeClr val="accent6">
                              <a:lumMod val="75000"/>
                            </a:schemeClr>
                          </a:solidFill>
                        </a:rPr>
                        <a:t>Better economic perfomance </a:t>
                      </a:r>
                      <a:r>
                        <a:rPr lang="en-SK" sz="1400"/>
                        <a:t>in the Slovak part from 1970s onwards (best in 1980s)</a:t>
                      </a:r>
                    </a:p>
                  </a:txBody>
                  <a:tcPr marL="87700" marR="87700" marT="43850" marB="43850"/>
                </a:tc>
                <a:tc>
                  <a:txBody>
                    <a:bodyPr/>
                    <a:lstStyle/>
                    <a:p>
                      <a:pPr marL="285750" indent="-285750">
                        <a:buFont typeface="Arial" panose="020B0604020202020204" pitchFamily="34" charset="0"/>
                        <a:buChar char="•"/>
                      </a:pPr>
                      <a:r>
                        <a:rPr lang="en-GB" sz="1400"/>
                        <a:t>B</a:t>
                      </a:r>
                      <a:r>
                        <a:rPr lang="en-SK" sz="1400"/>
                        <a:t>etween </a:t>
                      </a:r>
                      <a:r>
                        <a:rPr lang="en-SK" sz="1400" b="1">
                          <a:solidFill>
                            <a:schemeClr val="accent6">
                              <a:lumMod val="75000"/>
                            </a:schemeClr>
                          </a:solidFill>
                        </a:rPr>
                        <a:t>national-accommodative and patrimonial </a:t>
                      </a:r>
                      <a:r>
                        <a:rPr lang="en-SK" sz="1400"/>
                        <a:t>regimes</a:t>
                      </a:r>
                    </a:p>
                    <a:p>
                      <a:pPr marL="285750" indent="-285750">
                        <a:buFont typeface="Arial" panose="020B0604020202020204" pitchFamily="34" charset="0"/>
                        <a:buChar char="•"/>
                      </a:pPr>
                      <a:r>
                        <a:rPr lang="en-SK" sz="1400"/>
                        <a:t>Most repressive during 1950s but </a:t>
                      </a:r>
                      <a:r>
                        <a:rPr lang="en-SK" sz="1400" b="1">
                          <a:solidFill>
                            <a:schemeClr val="accent6">
                              <a:lumMod val="75000"/>
                            </a:schemeClr>
                          </a:solidFill>
                        </a:rPr>
                        <a:t>less repressive</a:t>
                      </a:r>
                      <a:r>
                        <a:rPr lang="en-SK" sz="1400"/>
                        <a:t> after 1970s (with the exception of the Kaohsiung Incident)</a:t>
                      </a:r>
                    </a:p>
                    <a:p>
                      <a:pPr marL="285750" indent="-285750">
                        <a:buFont typeface="Arial" panose="020B0604020202020204" pitchFamily="34" charset="0"/>
                        <a:buChar char="•"/>
                      </a:pPr>
                      <a:r>
                        <a:rPr lang="en-SK" sz="1400"/>
                        <a:t>No space for voice under Chiang Kai-shek, bigger </a:t>
                      </a:r>
                      <a:r>
                        <a:rPr lang="en-SK" sz="1400" b="1">
                          <a:solidFill>
                            <a:schemeClr val="accent6">
                              <a:lumMod val="75000"/>
                            </a:schemeClr>
                          </a:solidFill>
                        </a:rPr>
                        <a:t>space for voice </a:t>
                      </a:r>
                      <a:r>
                        <a:rPr lang="en-SK" sz="1400"/>
                        <a:t>under Chiang Ching-kuo</a:t>
                      </a:r>
                    </a:p>
                    <a:p>
                      <a:pPr marL="285750" indent="-285750">
                        <a:buFont typeface="Arial" panose="020B0604020202020204" pitchFamily="34" charset="0"/>
                        <a:buChar char="•"/>
                      </a:pPr>
                      <a:r>
                        <a:rPr lang="en-SK" sz="1400" b="1">
                          <a:solidFill>
                            <a:schemeClr val="accent6">
                              <a:lumMod val="75000"/>
                            </a:schemeClr>
                          </a:solidFill>
                        </a:rPr>
                        <a:t>Taiwan miracle </a:t>
                      </a:r>
                      <a:r>
                        <a:rPr lang="en-SK" sz="1400"/>
                        <a:t>in 1960s and growth with equity (Asian tiger)</a:t>
                      </a:r>
                    </a:p>
                  </a:txBody>
                  <a:tcPr marL="87700" marR="87700" marT="43850" marB="43850"/>
                </a:tc>
                <a:extLst>
                  <a:ext uri="{0D108BD9-81ED-4DB2-BD59-A6C34878D82A}">
                    <a16:rowId xmlns:a16="http://schemas.microsoft.com/office/drawing/2014/main" val="2352811017"/>
                  </a:ext>
                </a:extLst>
              </a:tr>
            </a:tbl>
          </a:graphicData>
        </a:graphic>
      </p:graphicFrame>
      <p:pic>
        <p:nvPicPr>
          <p:cNvPr id="6" name="Audio 5">
            <a:hlinkClick r:id="" action="ppaction://media"/>
            <a:extLst>
              <a:ext uri="{FF2B5EF4-FFF2-40B4-BE49-F238E27FC236}">
                <a16:creationId xmlns:a16="http://schemas.microsoft.com/office/drawing/2014/main" id="{BBC10B46-23E1-DF41-AF93-2B030A4F11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379074975"/>
      </p:ext>
    </p:extLst>
  </p:cSld>
  <p:clrMapOvr>
    <a:masterClrMapping/>
  </p:clrMapOvr>
  <p:transition spd="slow" advTm="15805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1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96123D-AA4A-A24D-8387-62AD0AA33A6D}"/>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b="1" i="1" kern="1200">
                <a:solidFill>
                  <a:schemeClr val="bg1"/>
                </a:solidFill>
                <a:latin typeface="+mj-lt"/>
                <a:ea typeface="+mj-ea"/>
                <a:cs typeface="+mj-cs"/>
              </a:rPr>
              <a:t>Applying the framework (2)</a:t>
            </a:r>
          </a:p>
        </p:txBody>
      </p:sp>
      <p:graphicFrame>
        <p:nvGraphicFramePr>
          <p:cNvPr id="31" name="Table 6">
            <a:extLst>
              <a:ext uri="{FF2B5EF4-FFF2-40B4-BE49-F238E27FC236}">
                <a16:creationId xmlns:a16="http://schemas.microsoft.com/office/drawing/2014/main" id="{BCD70ECD-9802-FE49-BBA5-35221E9D3A49}"/>
              </a:ext>
            </a:extLst>
          </p:cNvPr>
          <p:cNvGraphicFramePr>
            <a:graphicFrameLocks noGrp="1"/>
          </p:cNvGraphicFramePr>
          <p:nvPr>
            <p:ph idx="1"/>
            <p:extLst>
              <p:ext uri="{D42A27DB-BD31-4B8C-83A1-F6EECF244321}">
                <p14:modId xmlns:p14="http://schemas.microsoft.com/office/powerpoint/2010/main" val="3817781741"/>
              </p:ext>
            </p:extLst>
          </p:nvPr>
        </p:nvGraphicFramePr>
        <p:xfrm>
          <a:off x="556532" y="1591129"/>
          <a:ext cx="10905067" cy="4743660"/>
        </p:xfrm>
        <a:graphic>
          <a:graphicData uri="http://schemas.openxmlformats.org/drawingml/2006/table">
            <a:tbl>
              <a:tblPr firstRow="1" bandRow="1">
                <a:tableStyleId>{F5AB1C69-6EDB-4FF4-983F-18BD219EF322}</a:tableStyleId>
              </a:tblPr>
              <a:tblGrid>
                <a:gridCol w="3267323">
                  <a:extLst>
                    <a:ext uri="{9D8B030D-6E8A-4147-A177-3AD203B41FA5}">
                      <a16:colId xmlns:a16="http://schemas.microsoft.com/office/drawing/2014/main" val="2007893281"/>
                    </a:ext>
                  </a:extLst>
                </a:gridCol>
                <a:gridCol w="4441371">
                  <a:extLst>
                    <a:ext uri="{9D8B030D-6E8A-4147-A177-3AD203B41FA5}">
                      <a16:colId xmlns:a16="http://schemas.microsoft.com/office/drawing/2014/main" val="3093062519"/>
                    </a:ext>
                  </a:extLst>
                </a:gridCol>
                <a:gridCol w="3196373">
                  <a:extLst>
                    <a:ext uri="{9D8B030D-6E8A-4147-A177-3AD203B41FA5}">
                      <a16:colId xmlns:a16="http://schemas.microsoft.com/office/drawing/2014/main" val="1644454647"/>
                    </a:ext>
                  </a:extLst>
                </a:gridCol>
              </a:tblGrid>
              <a:tr h="266716">
                <a:tc>
                  <a:txBody>
                    <a:bodyPr/>
                    <a:lstStyle/>
                    <a:p>
                      <a:r>
                        <a:rPr lang="en-SK" sz="1400"/>
                        <a:t>Factor</a:t>
                      </a:r>
                    </a:p>
                  </a:txBody>
                  <a:tcPr marL="87700" marR="87700" marT="43850" marB="43850"/>
                </a:tc>
                <a:tc>
                  <a:txBody>
                    <a:bodyPr/>
                    <a:lstStyle/>
                    <a:p>
                      <a:r>
                        <a:rPr lang="en-SK" sz="1400"/>
                        <a:t>Slovakia</a:t>
                      </a:r>
                    </a:p>
                  </a:txBody>
                  <a:tcPr marL="87700" marR="87700" marT="43850" marB="43850"/>
                </a:tc>
                <a:tc>
                  <a:txBody>
                    <a:bodyPr/>
                    <a:lstStyle/>
                    <a:p>
                      <a:r>
                        <a:rPr lang="en-SK" sz="1400"/>
                        <a:t>Taiwan</a:t>
                      </a:r>
                    </a:p>
                  </a:txBody>
                  <a:tcPr marL="87700" marR="87700" marT="43850" marB="43850"/>
                </a:tc>
                <a:extLst>
                  <a:ext uri="{0D108BD9-81ED-4DB2-BD59-A6C34878D82A}">
                    <a16:rowId xmlns:a16="http://schemas.microsoft.com/office/drawing/2014/main" val="738729515"/>
                  </a:ext>
                </a:extLst>
              </a:tr>
              <a:tr h="1589860">
                <a:tc>
                  <a:txBody>
                    <a:bodyPr/>
                    <a:lstStyle/>
                    <a:p>
                      <a:r>
                        <a:rPr lang="en-SK" sz="1400" b="1" i="0"/>
                        <a:t>Nature of transition</a:t>
                      </a:r>
                      <a:endParaRPr lang="en-SK" sz="1400" b="0" i="0"/>
                    </a:p>
                    <a:p>
                      <a:pPr marL="285750" indent="-285750">
                        <a:buFont typeface="Arial" panose="020B0604020202020204" pitchFamily="34" charset="0"/>
                        <a:buChar char="•"/>
                      </a:pPr>
                      <a:r>
                        <a:rPr lang="en-GB" sz="1400" b="0" i="0"/>
                        <a:t>Replacement</a:t>
                      </a:r>
                    </a:p>
                    <a:p>
                      <a:pPr marL="285750" indent="-285750">
                        <a:buFont typeface="Arial" panose="020B0604020202020204" pitchFamily="34" charset="0"/>
                        <a:buChar char="•"/>
                      </a:pPr>
                      <a:r>
                        <a:rPr lang="en-GB" sz="1400" b="0" i="0"/>
                        <a:t>Prevalence of economically liberal technocrats and internal exiles who did not voice their dissent</a:t>
                      </a:r>
                    </a:p>
                    <a:p>
                      <a:pPr marL="285750" indent="-285750">
                        <a:buFont typeface="Arial" panose="020B0604020202020204" pitchFamily="34" charset="0"/>
                        <a:buChar char="•"/>
                      </a:pPr>
                      <a:r>
                        <a:rPr lang="en-GB" sz="1400" b="0" i="0"/>
                        <a:t>Prevalence of non-reformists</a:t>
                      </a:r>
                    </a:p>
                    <a:p>
                      <a:pPr marL="285750" indent="-285750">
                        <a:buFont typeface="Arial" panose="020B0604020202020204" pitchFamily="34" charset="0"/>
                        <a:buChar char="•"/>
                      </a:pPr>
                      <a:r>
                        <a:rPr lang="en-GB" sz="1400" b="0" i="0"/>
                        <a:t>Old regime seen as illegitimate</a:t>
                      </a:r>
                    </a:p>
                    <a:p>
                      <a:pPr marL="742950" lvl="1" indent="-285750">
                        <a:buFont typeface="Wingdings" pitchFamily="2" charset="2"/>
                        <a:buChar char="Ø"/>
                      </a:pPr>
                      <a:r>
                        <a:rPr lang="en-GB" sz="1400" b="0" i="0"/>
                        <a:t>all are conducive to retribution</a:t>
                      </a:r>
                    </a:p>
                  </a:txBody>
                  <a:tcPr marL="87700" marR="87700" marT="43850" marB="43850"/>
                </a:tc>
                <a:tc>
                  <a:txBody>
                    <a:bodyPr/>
                    <a:lstStyle/>
                    <a:p>
                      <a:pPr marL="285750" indent="-285750">
                        <a:buFont typeface="Arial" panose="020B0604020202020204" pitchFamily="34" charset="0"/>
                        <a:buChar char="•"/>
                      </a:pPr>
                      <a:r>
                        <a:rPr lang="en-SK" sz="1400"/>
                        <a:t>Czech replacement, Slovak </a:t>
                      </a:r>
                      <a:r>
                        <a:rPr lang="en-SK" sz="1400" b="1">
                          <a:solidFill>
                            <a:schemeClr val="accent6">
                              <a:lumMod val="75000"/>
                            </a:schemeClr>
                          </a:solidFill>
                        </a:rPr>
                        <a:t>transplacement</a:t>
                      </a:r>
                    </a:p>
                    <a:p>
                      <a:pPr marL="285750" indent="-285750">
                        <a:buFont typeface="Arial" panose="020B0604020202020204" pitchFamily="34" charset="0"/>
                        <a:buChar char="•"/>
                      </a:pPr>
                      <a:r>
                        <a:rPr lang="en-SK" sz="1400"/>
                        <a:t>Slovak part passive socially conservative internal exiles as well as </a:t>
                      </a:r>
                      <a:r>
                        <a:rPr lang="en-SK" sz="1400" b="0">
                          <a:solidFill>
                            <a:schemeClr val="tx1"/>
                          </a:solidFill>
                        </a:rPr>
                        <a:t>reformed </a:t>
                      </a:r>
                      <a:r>
                        <a:rPr lang="en-SK" sz="1400" b="1">
                          <a:solidFill>
                            <a:schemeClr val="accent6">
                              <a:lumMod val="75000"/>
                            </a:schemeClr>
                          </a:solidFill>
                        </a:rPr>
                        <a:t>communists-turned-nationalists</a:t>
                      </a:r>
                    </a:p>
                    <a:p>
                      <a:pPr marL="285750" indent="-285750">
                        <a:buFont typeface="Arial" panose="020B0604020202020204" pitchFamily="34" charset="0"/>
                        <a:buChar char="•"/>
                      </a:pPr>
                      <a:r>
                        <a:rPr lang="en-GB" sz="1400" b="0">
                          <a:solidFill>
                            <a:schemeClr val="tx1"/>
                          </a:solidFill>
                        </a:rPr>
                        <a:t>Prevalence of </a:t>
                      </a:r>
                      <a:r>
                        <a:rPr lang="en-GB" sz="1400" b="1">
                          <a:solidFill>
                            <a:schemeClr val="accent6">
                              <a:lumMod val="75000"/>
                            </a:schemeClr>
                          </a:solidFill>
                        </a:rPr>
                        <a:t>reformist o</a:t>
                      </a:r>
                      <a:r>
                        <a:rPr lang="en-SK" sz="1400" b="1">
                          <a:solidFill>
                            <a:schemeClr val="accent6">
                              <a:lumMod val="75000"/>
                            </a:schemeClr>
                          </a:solidFill>
                        </a:rPr>
                        <a:t>ld elites </a:t>
                      </a:r>
                      <a:r>
                        <a:rPr lang="en-SK" sz="1400"/>
                        <a:t>that renewed themselves under new party labels in the Slovak part</a:t>
                      </a:r>
                    </a:p>
                    <a:p>
                      <a:pPr marL="285750" indent="-285750">
                        <a:buFont typeface="Arial" panose="020B0604020202020204" pitchFamily="34" charset="0"/>
                        <a:buChar char="•"/>
                      </a:pPr>
                      <a:r>
                        <a:rPr lang="en-SK" sz="1400"/>
                        <a:t>Old regime seen as more </a:t>
                      </a:r>
                      <a:r>
                        <a:rPr lang="en-SK" sz="1400" b="1">
                          <a:solidFill>
                            <a:schemeClr val="accent6">
                              <a:lumMod val="75000"/>
                            </a:schemeClr>
                          </a:solidFill>
                        </a:rPr>
                        <a:t>legitimate</a:t>
                      </a:r>
                      <a:r>
                        <a:rPr lang="en-SK" sz="1400"/>
                        <a:t> by Slovaks</a:t>
                      </a:r>
                    </a:p>
                  </a:txBody>
                  <a:tcPr marL="87700" marR="87700" marT="43850" marB="43850"/>
                </a:tc>
                <a:tc>
                  <a:txBody>
                    <a:bodyPr/>
                    <a:lstStyle/>
                    <a:p>
                      <a:pPr marL="285750" indent="-285750">
                        <a:buFont typeface="Arial" panose="020B0604020202020204" pitchFamily="34" charset="0"/>
                        <a:buChar char="•"/>
                      </a:pPr>
                      <a:r>
                        <a:rPr lang="en-SK" sz="1400" b="1" dirty="0">
                          <a:solidFill>
                            <a:schemeClr val="accent6">
                              <a:lumMod val="75000"/>
                            </a:schemeClr>
                          </a:solidFill>
                        </a:rPr>
                        <a:t>Transformation</a:t>
                      </a:r>
                    </a:p>
                    <a:p>
                      <a:pPr marL="285750" indent="-285750">
                        <a:buFont typeface="Arial" panose="020B0604020202020204" pitchFamily="34" charset="0"/>
                        <a:buChar char="•"/>
                      </a:pPr>
                      <a:r>
                        <a:rPr lang="en-SK" sz="1400" dirty="0"/>
                        <a:t>Active </a:t>
                      </a:r>
                      <a:r>
                        <a:rPr lang="en-SK" sz="1400" b="1" dirty="0">
                          <a:solidFill>
                            <a:schemeClr val="accent6">
                              <a:lumMod val="75000"/>
                            </a:schemeClr>
                          </a:solidFill>
                        </a:rPr>
                        <a:t>socially liberal dissidents</a:t>
                      </a:r>
                    </a:p>
                    <a:p>
                      <a:pPr marL="285750" indent="-285750">
                        <a:buFont typeface="Arial" panose="020B0604020202020204" pitchFamily="34" charset="0"/>
                        <a:buChar char="•"/>
                      </a:pPr>
                      <a:r>
                        <a:rPr lang="en-GB" sz="1400" b="0" dirty="0">
                          <a:solidFill>
                            <a:schemeClr val="tx1"/>
                          </a:solidFill>
                        </a:rPr>
                        <a:t>Prevalence of </a:t>
                      </a:r>
                      <a:r>
                        <a:rPr lang="en-GB" sz="1400" b="1" dirty="0">
                          <a:solidFill>
                            <a:schemeClr val="accent6">
                              <a:lumMod val="75000"/>
                            </a:schemeClr>
                          </a:solidFill>
                        </a:rPr>
                        <a:t>reformist o</a:t>
                      </a:r>
                      <a:r>
                        <a:rPr lang="en-SK" sz="1400" b="1" dirty="0">
                          <a:solidFill>
                            <a:schemeClr val="accent6">
                              <a:lumMod val="75000"/>
                            </a:schemeClr>
                          </a:solidFill>
                        </a:rPr>
                        <a:t>ld elites </a:t>
                      </a:r>
                      <a:r>
                        <a:rPr lang="en-SK" sz="1400" dirty="0"/>
                        <a:t>(Chiang Ching-kuo initiated taiwanisation and recruitment of </a:t>
                      </a:r>
                      <a:r>
                        <a:rPr lang="en-SK" sz="1400" i="1" dirty="0"/>
                        <a:t>benshengren</a:t>
                      </a:r>
                      <a:r>
                        <a:rPr lang="en-SK" sz="1400" i="0" dirty="0"/>
                        <a:t> into KMT</a:t>
                      </a:r>
                      <a:r>
                        <a:rPr lang="en-SK" sz="1400" dirty="0"/>
                        <a:t>)</a:t>
                      </a:r>
                    </a:p>
                    <a:p>
                      <a:pPr marL="285750" indent="-285750">
                        <a:buFont typeface="Arial" panose="020B0604020202020204" pitchFamily="34" charset="0"/>
                        <a:buChar char="•"/>
                      </a:pPr>
                      <a:r>
                        <a:rPr lang="en-SK" sz="1400" dirty="0"/>
                        <a:t>Old regime seen as </a:t>
                      </a:r>
                      <a:r>
                        <a:rPr lang="en-SK" sz="1400" b="1" dirty="0">
                          <a:solidFill>
                            <a:schemeClr val="accent6">
                              <a:lumMod val="75000"/>
                            </a:schemeClr>
                          </a:solidFill>
                        </a:rPr>
                        <a:t>legitimate</a:t>
                      </a:r>
                      <a:r>
                        <a:rPr lang="en-SK" sz="1400" dirty="0"/>
                        <a:t> by significant portions of the population</a:t>
                      </a:r>
                    </a:p>
                  </a:txBody>
                  <a:tcPr marL="87700" marR="87700" marT="43850" marB="43850"/>
                </a:tc>
                <a:extLst>
                  <a:ext uri="{0D108BD9-81ED-4DB2-BD59-A6C34878D82A}">
                    <a16:rowId xmlns:a16="http://schemas.microsoft.com/office/drawing/2014/main" val="31509198"/>
                  </a:ext>
                </a:extLst>
              </a:tr>
              <a:tr h="2489958">
                <a:tc>
                  <a:txBody>
                    <a:bodyPr/>
                    <a:lstStyle/>
                    <a:p>
                      <a:r>
                        <a:rPr lang="en-SK" sz="1400" b="1" i="0"/>
                        <a:t>Institutions, elites and cleavages</a:t>
                      </a:r>
                    </a:p>
                    <a:p>
                      <a:pPr marL="285750" indent="-285750">
                        <a:buFont typeface="Arial" panose="020B0604020202020204" pitchFamily="34" charset="0"/>
                        <a:buChar char="•"/>
                      </a:pPr>
                      <a:r>
                        <a:rPr lang="en-SK" sz="1400" b="0" i="0"/>
                        <a:t>Stronger parliamentary systems and programmatic appeals</a:t>
                      </a:r>
                    </a:p>
                    <a:p>
                      <a:pPr marL="285750" indent="-285750">
                        <a:buFont typeface="Arial" panose="020B0604020202020204" pitchFamily="34" charset="0"/>
                        <a:buChar char="•"/>
                      </a:pPr>
                      <a:r>
                        <a:rPr lang="en-SK" sz="1400" b="0" i="0"/>
                        <a:t>Prevalence of new elites with no prior links to the authoritarian regime</a:t>
                      </a:r>
                    </a:p>
                    <a:p>
                      <a:pPr marL="285750" indent="-285750">
                        <a:buFont typeface="Arial" panose="020B0604020202020204" pitchFamily="34" charset="0"/>
                        <a:buChar char="•"/>
                      </a:pPr>
                      <a:r>
                        <a:rPr lang="en-SK" sz="1400" b="0" i="0"/>
                        <a:t>Worsening socio-economic conditions and a lack of ethno-cultural conflict (real or imagined)</a:t>
                      </a:r>
                    </a:p>
                    <a:p>
                      <a:pPr marL="285750" indent="-285750">
                        <a:buFont typeface="Arial" panose="020B0604020202020204" pitchFamily="34" charset="0"/>
                        <a:buChar char="•"/>
                      </a:pPr>
                      <a:r>
                        <a:rPr lang="en-SK" sz="1400" b="0" i="0"/>
                        <a:t>New regime seen as more legitimate than the old regime</a:t>
                      </a:r>
                    </a:p>
                    <a:p>
                      <a:pPr marL="742950" lvl="1" indent="-285750">
                        <a:buFont typeface="Wingdings" pitchFamily="2" charset="2"/>
                        <a:buChar char="Ø"/>
                      </a:pPr>
                      <a:r>
                        <a:rPr lang="en-GB" sz="1400" b="0" i="0"/>
                        <a:t>a</a:t>
                      </a:r>
                      <a:r>
                        <a:rPr lang="en-SK" sz="1400" b="0" i="0"/>
                        <a:t>ll are conducive to retribution</a:t>
                      </a:r>
                    </a:p>
                  </a:txBody>
                  <a:tcPr marL="87700" marR="87700" marT="43850" marB="43850"/>
                </a:tc>
                <a:tc>
                  <a:txBody>
                    <a:bodyPr/>
                    <a:lstStyle/>
                    <a:p>
                      <a:pPr marL="285750" indent="-285750">
                        <a:buFont typeface="Arial" panose="020B0604020202020204" pitchFamily="34" charset="0"/>
                        <a:buChar char="•"/>
                      </a:pPr>
                      <a:r>
                        <a:rPr lang="en-GB" sz="1400"/>
                        <a:t>P</a:t>
                      </a:r>
                      <a:r>
                        <a:rPr lang="en-SK" sz="1400"/>
                        <a:t>arliamentary system but more </a:t>
                      </a:r>
                      <a:r>
                        <a:rPr lang="en-SK" sz="1400" b="1">
                          <a:solidFill>
                            <a:schemeClr val="accent6">
                              <a:lumMod val="75000"/>
                            </a:schemeClr>
                          </a:solidFill>
                        </a:rPr>
                        <a:t>personalised appeals</a:t>
                      </a:r>
                    </a:p>
                    <a:p>
                      <a:pPr marL="285750" indent="-285750">
                        <a:buFont typeface="Arial" panose="020B0604020202020204" pitchFamily="34" charset="0"/>
                        <a:buChar char="•"/>
                      </a:pPr>
                      <a:r>
                        <a:rPr lang="en-SK" sz="1400" b="1">
                          <a:solidFill>
                            <a:schemeClr val="accent6">
                              <a:lumMod val="75000"/>
                            </a:schemeClr>
                          </a:solidFill>
                        </a:rPr>
                        <a:t>HZDS</a:t>
                      </a:r>
                      <a:r>
                        <a:rPr lang="en-SK" sz="1400"/>
                        <a:t>-led government and parliamentary majority</a:t>
                      </a:r>
                    </a:p>
                    <a:p>
                      <a:pPr marL="285750" indent="-285750">
                        <a:buFont typeface="Arial" panose="020B0604020202020204" pitchFamily="34" charset="0"/>
                        <a:buChar char="•"/>
                      </a:pPr>
                      <a:r>
                        <a:rPr lang="en-GB" sz="1400" b="1">
                          <a:solidFill>
                            <a:schemeClr val="accent6">
                              <a:lumMod val="75000"/>
                            </a:schemeClr>
                          </a:solidFill>
                        </a:rPr>
                        <a:t>Politicisation of an imagined ethno-cultural conflict </a:t>
                      </a:r>
                      <a:r>
                        <a:rPr lang="en-GB" sz="1400"/>
                        <a:t>to promote ethnic animosity, which became the dominant cleavage </a:t>
                      </a:r>
                    </a:p>
                    <a:p>
                      <a:pPr marL="285750" indent="-285750">
                        <a:buFont typeface="Arial" panose="020B0604020202020204" pitchFamily="34" charset="0"/>
                        <a:buChar char="•"/>
                      </a:pPr>
                      <a:r>
                        <a:rPr lang="en-GB" sz="1400"/>
                        <a:t>New regime seen as more </a:t>
                      </a:r>
                      <a:r>
                        <a:rPr lang="en-GB" sz="1400" b="1">
                          <a:solidFill>
                            <a:schemeClr val="accent6">
                              <a:lumMod val="75000"/>
                            </a:schemeClr>
                          </a:solidFill>
                        </a:rPr>
                        <a:t>illegitimate</a:t>
                      </a:r>
                      <a:r>
                        <a:rPr lang="en-GB" sz="1400"/>
                        <a:t> than the old regime</a:t>
                      </a:r>
                      <a:endParaRPr lang="en-SK" sz="1400"/>
                    </a:p>
                  </a:txBody>
                  <a:tcPr marL="87700" marR="87700" marT="43850" marB="43850"/>
                </a:tc>
                <a:tc>
                  <a:txBody>
                    <a:bodyPr/>
                    <a:lstStyle/>
                    <a:p>
                      <a:pPr marL="285750" indent="-285750">
                        <a:buFont typeface="Arial" panose="020B0604020202020204" pitchFamily="34" charset="0"/>
                        <a:buChar char="•"/>
                      </a:pPr>
                      <a:r>
                        <a:rPr lang="en-GB" sz="1400" b="1" dirty="0">
                          <a:solidFill>
                            <a:schemeClr val="accent6">
                              <a:lumMod val="75000"/>
                            </a:schemeClr>
                          </a:solidFill>
                        </a:rPr>
                        <a:t>Semi-presidential system </a:t>
                      </a:r>
                      <a:r>
                        <a:rPr lang="en-GB" sz="1400" dirty="0"/>
                        <a:t>but more programmatic appeals</a:t>
                      </a:r>
                    </a:p>
                    <a:p>
                      <a:pPr marL="285750" indent="-285750">
                        <a:buFont typeface="Arial" panose="020B0604020202020204" pitchFamily="34" charset="0"/>
                        <a:buChar char="•"/>
                      </a:pPr>
                      <a:r>
                        <a:rPr lang="en-SK" sz="1400" b="1" dirty="0">
                          <a:solidFill>
                            <a:schemeClr val="accent6">
                              <a:lumMod val="75000"/>
                            </a:schemeClr>
                          </a:solidFill>
                        </a:rPr>
                        <a:t>KMT</a:t>
                      </a:r>
                      <a:r>
                        <a:rPr lang="en-SK" sz="1400" dirty="0"/>
                        <a:t> government and parliamentary majority + movement of local politicians implicated in </a:t>
                      </a:r>
                      <a:r>
                        <a:rPr lang="en-SK" sz="1400" b="1" dirty="0">
                          <a:solidFill>
                            <a:schemeClr val="accent6">
                              <a:lumMod val="75000"/>
                            </a:schemeClr>
                          </a:solidFill>
                        </a:rPr>
                        <a:t>clientelist networks</a:t>
                      </a:r>
                      <a:r>
                        <a:rPr lang="en-SK" sz="1400" dirty="0"/>
                        <a:t> into national arena</a:t>
                      </a:r>
                    </a:p>
                    <a:p>
                      <a:pPr marL="285750" indent="-285750">
                        <a:buFont typeface="Arial" panose="020B0604020202020204" pitchFamily="34" charset="0"/>
                        <a:buChar char="•"/>
                      </a:pPr>
                      <a:r>
                        <a:rPr lang="en-SK" sz="1400" b="1" dirty="0">
                          <a:solidFill>
                            <a:schemeClr val="accent6">
                              <a:lumMod val="75000"/>
                            </a:schemeClr>
                          </a:solidFill>
                        </a:rPr>
                        <a:t>Politicisation of a real ethno-cultural conflict </a:t>
                      </a:r>
                      <a:r>
                        <a:rPr lang="en-SK" sz="1400" dirty="0"/>
                        <a:t>to promote ethnic reconciliation (Lee Teng-hui’s civic nationalism), which became the dominant cleavage</a:t>
                      </a:r>
                    </a:p>
                    <a:p>
                      <a:pPr marL="285750" indent="-285750">
                        <a:buFont typeface="Arial" panose="020B0604020202020204" pitchFamily="34" charset="0"/>
                        <a:buChar char="•"/>
                      </a:pPr>
                      <a:r>
                        <a:rPr lang="en-GB" sz="1400" dirty="0"/>
                        <a:t>N</a:t>
                      </a:r>
                      <a:r>
                        <a:rPr lang="en-SK" sz="1400" dirty="0"/>
                        <a:t>ew regime seen as more legitimate</a:t>
                      </a:r>
                    </a:p>
                  </a:txBody>
                  <a:tcPr marL="87700" marR="87700" marT="43850" marB="43850"/>
                </a:tc>
                <a:extLst>
                  <a:ext uri="{0D108BD9-81ED-4DB2-BD59-A6C34878D82A}">
                    <a16:rowId xmlns:a16="http://schemas.microsoft.com/office/drawing/2014/main" val="2352811017"/>
                  </a:ext>
                </a:extLst>
              </a:tr>
            </a:tbl>
          </a:graphicData>
        </a:graphic>
      </p:graphicFrame>
      <p:pic>
        <p:nvPicPr>
          <p:cNvPr id="5" name="Audio 4">
            <a:hlinkClick r:id="" action="ppaction://media"/>
            <a:extLst>
              <a:ext uri="{FF2B5EF4-FFF2-40B4-BE49-F238E27FC236}">
                <a16:creationId xmlns:a16="http://schemas.microsoft.com/office/drawing/2014/main" id="{A9456197-F9FD-7C48-8EEA-21F1815903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361628868"/>
      </p:ext>
    </p:extLst>
  </p:cSld>
  <p:clrMapOvr>
    <a:masterClrMapping/>
  </p:clrMapOvr>
  <p:transition spd="slow" advTm="210686">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TotalTime>
  <Words>1901</Words>
  <Application>Microsoft Macintosh PowerPoint</Application>
  <PresentationFormat>Widescreen</PresentationFormat>
  <Paragraphs>197</Paragraphs>
  <Slides>11</Slides>
  <Notes>7</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Wingdings</vt:lpstr>
      <vt:lpstr>Office Theme</vt:lpstr>
      <vt:lpstr>Between Retribution and Restoration</vt:lpstr>
      <vt:lpstr> Positioning within broader literature  - contextualising the difference in time and scope  - adaptation of frameworks developed for intra-regional analysis of transitional justice in Central and Eastern Europe to fit the inter-regional analysis of Slovakia and Taiwan  - focus on political-historical analysis and the question of why  </vt:lpstr>
      <vt:lpstr> Country cases</vt:lpstr>
      <vt:lpstr>Phases of transitional justice legislation</vt:lpstr>
      <vt:lpstr>Methodology and framework (1)</vt:lpstr>
      <vt:lpstr>Methodology and framework (2) Top-down approach</vt:lpstr>
      <vt:lpstr>Methodology and framework (3) Top-down approach</vt:lpstr>
      <vt:lpstr>Applying the framework (1)</vt:lpstr>
      <vt:lpstr>Applying the framework (2)</vt:lpstr>
      <vt:lpstr>Concluding remarks</vt:lpstr>
      <vt:lpstr>Sample bibliography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Between Retribution and Restoration</dc:title>
  <dc:creator>Dominika Remzova</dc:creator>
  <cp:lastModifiedBy>DOMINIKA Remzova</cp:lastModifiedBy>
  <cp:revision>5</cp:revision>
  <dcterms:created xsi:type="dcterms:W3CDTF">2020-07-08T01:30:19Z</dcterms:created>
  <dcterms:modified xsi:type="dcterms:W3CDTF">2021-04-04T14:20:33Z</dcterms:modified>
</cp:coreProperties>
</file>