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371" r:id="rId3"/>
    <p:sldId id="377" r:id="rId4"/>
    <p:sldId id="372" r:id="rId5"/>
    <p:sldId id="378" r:id="rId6"/>
    <p:sldId id="436" r:id="rId7"/>
    <p:sldId id="438" r:id="rId8"/>
    <p:sldId id="433" r:id="rId9"/>
    <p:sldId id="322" r:id="rId10"/>
    <p:sldId id="323" r:id="rId11"/>
    <p:sldId id="435" r:id="rId12"/>
    <p:sldId id="439" r:id="rId13"/>
    <p:sldId id="445" r:id="rId14"/>
    <p:sldId id="446" r:id="rId15"/>
    <p:sldId id="443" r:id="rId16"/>
    <p:sldId id="444" r:id="rId17"/>
    <p:sldId id="447" r:id="rId18"/>
    <p:sldId id="448" r:id="rId19"/>
    <p:sldId id="450" r:id="rId20"/>
    <p:sldId id="451" r:id="rId21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314" autoAdjust="0"/>
  </p:normalViewPr>
  <p:slideViewPr>
    <p:cSldViewPr snapToGrid="0">
      <p:cViewPr varScale="1">
        <p:scale>
          <a:sx n="62" d="100"/>
          <a:sy n="62" d="100"/>
        </p:scale>
        <p:origin x="142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-2856" y="-114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9538" y="173038"/>
            <a:ext cx="3976687" cy="2982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217824" y="3437563"/>
            <a:ext cx="6336978" cy="6119507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03162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lIns="90763" tIns="45382" rIns="90763" bIns="45382"/>
          <a:lstStyle/>
          <a:p>
            <a:fld id="{0521C74F-A2C0-46A4-8DCA-D85D95998EA8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227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7891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04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96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565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29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37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20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72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97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8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47450" y="3938242"/>
            <a:ext cx="6367139" cy="5677732"/>
          </a:xfrm>
        </p:spPr>
        <p:txBody>
          <a:bodyPr/>
          <a:lstStyle/>
          <a:p>
            <a:pPr defTabSz="907633">
              <a:defRPr/>
            </a:pPr>
            <a:endParaRPr lang="ja-JP" altLang="ja-JP" kern="100" dirty="0"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lIns="90763" tIns="45382" rIns="90763" bIns="45382"/>
          <a:lstStyle/>
          <a:p>
            <a:fld id="{E60AB1E6-6E78-4A7B-B481-0D2BEA7DA846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F719ACA-B626-4FD2-A8BE-BF1B82C8C5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7763" y="407988"/>
            <a:ext cx="4440237" cy="3332162"/>
          </a:xfrm>
        </p:spPr>
      </p:sp>
    </p:spTree>
    <p:extLst>
      <p:ext uri="{BB962C8B-B14F-4D97-AF65-F5344CB8AC3E}">
        <p14:creationId xmlns:p14="http://schemas.microsoft.com/office/powerpoint/2010/main" val="322637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endParaRPr kumimoji="1" lang="ja-JP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7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9538" y="173038"/>
            <a:ext cx="3976687" cy="29829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lIns="90763" tIns="45382" rIns="90763" bIns="45382"/>
          <a:lstStyle/>
          <a:p>
            <a:fld id="{0521C74F-A2C0-46A4-8DCA-D85D95998EA8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745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9581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endParaRPr lang="en-US" altLang="ja-JP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907633">
              <a:defRPr/>
            </a:pPr>
            <a:endParaRPr lang="en-US" altLang="ja-JP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96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30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latin typeface="Calibri" panose="020F050202020403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lIns="90763" tIns="45382" rIns="90763" bIns="45382"/>
          <a:lstStyle/>
          <a:p>
            <a:fld id="{89CAA1C4-FA44-4433-8552-EB2F3C1440FE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964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843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1609-4D75-4F5D-B5C7-A19FD5A93705}" type="datetimeFigureOut">
              <a:rPr kumimoji="1" lang="ja-JP" altLang="en-US" smtClean="0"/>
              <a:pPr/>
              <a:t>2021/4/13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112E2-38E0-41D2-A26D-5522E033671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703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1609-4D75-4F5D-B5C7-A19FD5A93705}" type="datetimeFigureOut">
              <a:rPr kumimoji="1" lang="ja-JP" altLang="en-US" smtClean="0"/>
              <a:pPr/>
              <a:t>2021/4/13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112E2-38E0-41D2-A26D-5522E033671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21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1609-4D75-4F5D-B5C7-A19FD5A93705}" type="datetimeFigureOut">
              <a:rPr kumimoji="1" lang="ja-JP" altLang="en-US" smtClean="0"/>
              <a:pPr/>
              <a:t>2021/4/13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112E2-38E0-41D2-A26D-5522E033671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42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1609-4D75-4F5D-B5C7-A19FD5A93705}" type="datetimeFigureOut">
              <a:rPr kumimoji="1" lang="ja-JP" altLang="en-US" smtClean="0"/>
              <a:pPr/>
              <a:t>2021/4/13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112E2-38E0-41D2-A26D-5522E033671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655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1609-4D75-4F5D-B5C7-A19FD5A93705}" type="datetimeFigureOut">
              <a:rPr kumimoji="1" lang="ja-JP" altLang="en-US" smtClean="0"/>
              <a:pPr/>
              <a:t>2021/4/13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112E2-38E0-41D2-A26D-5522E033671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1318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1609-4D75-4F5D-B5C7-A19FD5A93705}" type="datetimeFigureOut">
              <a:rPr kumimoji="1" lang="ja-JP" altLang="en-US" smtClean="0"/>
              <a:pPr/>
              <a:t>2021/4/13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112E2-38E0-41D2-A26D-5522E033671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98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1609-4D75-4F5D-B5C7-A19FD5A93705}" type="datetimeFigureOut">
              <a:rPr kumimoji="1" lang="ja-JP" altLang="en-US" smtClean="0"/>
              <a:pPr/>
              <a:t>2021/4/13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112E2-38E0-41D2-A26D-5522E033671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66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1609-4D75-4F5D-B5C7-A19FD5A93705}" type="datetimeFigureOut">
              <a:rPr kumimoji="1" lang="ja-JP" altLang="en-US" smtClean="0"/>
              <a:pPr/>
              <a:t>2021/4/13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112E2-38E0-41D2-A26D-5522E033671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316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1609-4D75-4F5D-B5C7-A19FD5A93705}" type="datetimeFigureOut">
              <a:rPr kumimoji="1" lang="ja-JP" altLang="en-US" smtClean="0"/>
              <a:pPr/>
              <a:t>2021/4/13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112E2-38E0-41D2-A26D-5522E033671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31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1609-4D75-4F5D-B5C7-A19FD5A93705}" type="datetimeFigureOut">
              <a:rPr kumimoji="1" lang="ja-JP" altLang="en-US" smtClean="0"/>
              <a:pPr/>
              <a:t>2021/4/13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112E2-38E0-41D2-A26D-5522E033671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12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1609-4D75-4F5D-B5C7-A19FD5A93705}" type="datetimeFigureOut">
              <a:rPr kumimoji="1" lang="ja-JP" altLang="en-US" smtClean="0"/>
              <a:pPr/>
              <a:t>2021/4/13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112E2-38E0-41D2-A26D-5522E033671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050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71609-4D75-4F5D-B5C7-A19FD5A93705}" type="datetimeFigureOut">
              <a:rPr kumimoji="1" lang="ja-JP" altLang="en-US" smtClean="0"/>
              <a:pPr/>
              <a:t>2021/4/13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112E2-38E0-41D2-A26D-5522E033671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86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94A3FE-5ED4-447A-B800-1752A0765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25" y="1122363"/>
            <a:ext cx="8486453" cy="2833188"/>
          </a:xfrm>
        </p:spPr>
        <p:txBody>
          <a:bodyPr>
            <a:normAutofit/>
          </a:bodyPr>
          <a:lstStyle/>
          <a:p>
            <a:r>
              <a:rPr kumimoji="1" lang="en-US" altLang="ja-JP" sz="3100" b="1" dirty="0"/>
              <a:t>A Case Study </a:t>
            </a:r>
            <a:br>
              <a:rPr kumimoji="1" lang="en-US" altLang="ja-JP" sz="3100" b="1" dirty="0"/>
            </a:br>
            <a:r>
              <a:rPr kumimoji="1" lang="en-US" altLang="ja-JP" sz="3100" b="1" dirty="0"/>
              <a:t>about a Community’s Initiative Forming </a:t>
            </a:r>
            <a:br>
              <a:rPr kumimoji="1" lang="en-US" altLang="ja-JP" sz="3100" b="1" dirty="0"/>
            </a:br>
            <a:r>
              <a:rPr kumimoji="1" lang="en-US" altLang="ja-JP" sz="3100" b="1" dirty="0"/>
              <a:t>in a Participatory Community Development Process, </a:t>
            </a:r>
            <a:br>
              <a:rPr kumimoji="1" lang="en-US" altLang="ja-JP" sz="3100" b="1" dirty="0"/>
            </a:br>
            <a:r>
              <a:rPr kumimoji="1" lang="en-US" altLang="ja-JP" sz="2800" b="1" dirty="0" err="1"/>
              <a:t>Shequ-yingzao</a:t>
            </a:r>
            <a:r>
              <a:rPr kumimoji="1" lang="en-US" altLang="ja-JP" sz="2800" b="1" dirty="0"/>
              <a:t> as a Strategy against Authoritarianism</a:t>
            </a:r>
            <a:endParaRPr kumimoji="1" lang="ja-JP" altLang="en-US" sz="2800" b="1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0774151-0FD0-4812-80F8-C804B17F3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516438"/>
            <a:ext cx="6858000" cy="969962"/>
          </a:xfrm>
        </p:spPr>
        <p:txBody>
          <a:bodyPr/>
          <a:lstStyle/>
          <a:p>
            <a:r>
              <a:rPr kumimoji="1" lang="en-US" altLang="ja-JP" dirty="0"/>
              <a:t>Takako, SASAKI (Ph.D.)</a:t>
            </a:r>
          </a:p>
          <a:p>
            <a:r>
              <a:rPr kumimoji="1" lang="en-US" altLang="ja-JP" dirty="0"/>
              <a:t>Chang Jung Christian University, Taiwan</a:t>
            </a:r>
            <a:endParaRPr kumimoji="1" lang="ja-JP" altLang="en-US" dirty="0"/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014D469-79C3-448F-9CBE-0FE5B4D3F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6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AFACB46-6400-48C6-8B79-34B60524C1E8}"/>
              </a:ext>
            </a:extLst>
          </p:cNvPr>
          <p:cNvGrpSpPr/>
          <p:nvPr/>
        </p:nvGrpSpPr>
        <p:grpSpPr>
          <a:xfrm>
            <a:off x="239785" y="4273393"/>
            <a:ext cx="2881377" cy="2243873"/>
            <a:chOff x="5887195" y="3082247"/>
            <a:chExt cx="2881377" cy="2243873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517263B-0981-4A20-981B-2F229BEFF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7195" y="3082247"/>
              <a:ext cx="2759146" cy="2069359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68FB59C-8A74-4F21-ACBA-6065F15141D5}"/>
                </a:ext>
              </a:extLst>
            </p:cNvPr>
            <p:cNvSpPr/>
            <p:nvPr/>
          </p:nvSpPr>
          <p:spPr>
            <a:xfrm>
              <a:off x="6205170" y="5110676"/>
              <a:ext cx="256340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800" dirty="0"/>
                <a:t>https://nitechlun8ywla.pixnet.net/blog/post/47665636</a:t>
              </a:r>
              <a:endParaRPr lang="ja-JP" altLang="en-US" sz="800" dirty="0"/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17896115-91F6-43C4-B394-4F75F24038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785" y="987329"/>
            <a:ext cx="3870716" cy="2910539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A471886-5828-4A96-971B-3E2F05C1C019}"/>
              </a:ext>
            </a:extLst>
          </p:cNvPr>
          <p:cNvSpPr/>
          <p:nvPr/>
        </p:nvSpPr>
        <p:spPr>
          <a:xfrm>
            <a:off x="345734" y="6411843"/>
            <a:ext cx="2835389" cy="306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dirty="0">
                <a:ea typeface="PMingLiU" panose="02020500000000000000" pitchFamily="18" charset="-120"/>
              </a:rPr>
              <a:t>The</a:t>
            </a:r>
            <a:r>
              <a:rPr kumimoji="1" lang="ja-JP" altLang="en-US" dirty="0">
                <a:ea typeface="PMingLiU" panose="02020500000000000000" pitchFamily="18" charset="-120"/>
              </a:rPr>
              <a:t> </a:t>
            </a:r>
            <a:r>
              <a:rPr kumimoji="1" lang="en-US" altLang="ja-JP" dirty="0">
                <a:ea typeface="PMingLiU" panose="02020500000000000000" pitchFamily="18" charset="-120"/>
              </a:rPr>
              <a:t>8/8</a:t>
            </a:r>
            <a:r>
              <a:rPr kumimoji="1" lang="ja-JP" altLang="en-US" dirty="0">
                <a:ea typeface="PMingLiU" panose="02020500000000000000" pitchFamily="18" charset="-120"/>
              </a:rPr>
              <a:t> </a:t>
            </a:r>
            <a:r>
              <a:rPr kumimoji="1" lang="en-US" altLang="ja-JP" dirty="0">
                <a:ea typeface="PMingLiU" panose="02020500000000000000" pitchFamily="18" charset="-120"/>
              </a:rPr>
              <a:t>flood</a:t>
            </a:r>
            <a:r>
              <a:rPr kumimoji="1" lang="ja-JP" altLang="en-US" dirty="0">
                <a:ea typeface="PMingLiU" panose="02020500000000000000" pitchFamily="18" charset="-120"/>
              </a:rPr>
              <a:t>（</a:t>
            </a:r>
            <a:r>
              <a:rPr kumimoji="1" lang="en-US" altLang="ja-JP" dirty="0">
                <a:ea typeface="PMingLiU" panose="02020500000000000000" pitchFamily="18" charset="-120"/>
              </a:rPr>
              <a:t>8/8/2009)</a:t>
            </a:r>
            <a:r>
              <a:rPr kumimoji="1" lang="ja-JP" altLang="en-US" dirty="0">
                <a:ea typeface="PMingLiU" panose="02020500000000000000" pitchFamily="18" charset="-120"/>
              </a:rPr>
              <a:t>　　　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DB04A36-EDB1-43E4-83FD-3DD25D219D62}"/>
              </a:ext>
            </a:extLst>
          </p:cNvPr>
          <p:cNvSpPr/>
          <p:nvPr/>
        </p:nvSpPr>
        <p:spPr>
          <a:xfrm>
            <a:off x="1021417" y="3874451"/>
            <a:ext cx="1676813" cy="266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dirty="0">
                <a:ea typeface="PMingLiU" panose="02020500000000000000" pitchFamily="18" charset="-120"/>
              </a:rPr>
              <a:t>The</a:t>
            </a:r>
            <a:r>
              <a:rPr kumimoji="1" lang="ja-JP" altLang="en-US" dirty="0">
                <a:ea typeface="PMingLiU" panose="02020500000000000000" pitchFamily="18" charset="-120"/>
              </a:rPr>
              <a:t> </a:t>
            </a:r>
            <a:r>
              <a:rPr kumimoji="1" lang="en-US" altLang="ja-JP" dirty="0">
                <a:ea typeface="PMingLiU" panose="02020500000000000000" pitchFamily="18" charset="-120"/>
              </a:rPr>
              <a:t>CDA office</a:t>
            </a:r>
            <a:r>
              <a:rPr kumimoji="1" lang="ja-JP" altLang="en-US" dirty="0">
                <a:ea typeface="PMingLiU" panose="02020500000000000000" pitchFamily="18" charset="-120"/>
              </a:rPr>
              <a:t>　　　</a:t>
            </a: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6B1A0FD-2E3D-4DDC-AA84-D672CB0BE04E}"/>
              </a:ext>
            </a:extLst>
          </p:cNvPr>
          <p:cNvGrpSpPr/>
          <p:nvPr/>
        </p:nvGrpSpPr>
        <p:grpSpPr>
          <a:xfrm>
            <a:off x="3217320" y="1171895"/>
            <a:ext cx="5827096" cy="5533095"/>
            <a:chOff x="3313589" y="876288"/>
            <a:chExt cx="5827096" cy="5533095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92AD7AB9-9DB9-40DE-8B59-97D11CC982C2}"/>
                </a:ext>
              </a:extLst>
            </p:cNvPr>
            <p:cNvGrpSpPr/>
            <p:nvPr/>
          </p:nvGrpSpPr>
          <p:grpSpPr>
            <a:xfrm>
              <a:off x="3313589" y="2317245"/>
              <a:ext cx="5548188" cy="4092138"/>
              <a:chOff x="3356027" y="2106193"/>
              <a:chExt cx="5548188" cy="4092138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F6B322B8-5C6F-4EEC-AA39-2C51F17F4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356027" y="2106193"/>
                <a:ext cx="5331097" cy="4092138"/>
              </a:xfrm>
              <a:prstGeom prst="rect">
                <a:avLst/>
              </a:prstGeom>
            </p:spPr>
          </p:pic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E9C4EDB2-9B34-4DCA-85EA-4D7DEB0D1E80}"/>
                  </a:ext>
                </a:extLst>
              </p:cNvPr>
              <p:cNvSpPr txBox="1"/>
              <p:nvPr/>
            </p:nvSpPr>
            <p:spPr>
              <a:xfrm>
                <a:off x="6008326" y="2838239"/>
                <a:ext cx="197979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>
                    <a:solidFill>
                      <a:srgbClr val="FFFF00"/>
                    </a:solidFill>
                  </a:rPr>
                  <a:t>The San-he-yuan</a:t>
                </a:r>
                <a:endParaRPr lang="ja-JP" altLang="en-US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808E1591-42D7-46B4-933A-10F7DB93B6FE}"/>
                  </a:ext>
                </a:extLst>
              </p:cNvPr>
              <p:cNvSpPr txBox="1"/>
              <p:nvPr/>
            </p:nvSpPr>
            <p:spPr>
              <a:xfrm>
                <a:off x="7675626" y="4602469"/>
                <a:ext cx="122858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>
                    <a:solidFill>
                      <a:srgbClr val="FFFF00"/>
                    </a:solidFill>
                  </a:rPr>
                  <a:t>The CDA </a:t>
                </a:r>
              </a:p>
              <a:p>
                <a:r>
                  <a:rPr lang="en-US" altLang="ja-JP" sz="2000" b="1" dirty="0">
                    <a:solidFill>
                      <a:srgbClr val="FFFF00"/>
                    </a:solidFill>
                  </a:rPr>
                  <a:t>office</a:t>
                </a:r>
                <a:endParaRPr lang="ja-JP" altLang="en-US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893CC640-E00A-45F7-AA27-FC4CFE69CCB5}"/>
                  </a:ext>
                </a:extLst>
              </p:cNvPr>
              <p:cNvSpPr txBox="1"/>
              <p:nvPr/>
            </p:nvSpPr>
            <p:spPr>
              <a:xfrm>
                <a:off x="5415021" y="4306235"/>
                <a:ext cx="121311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>
                    <a:solidFill>
                      <a:srgbClr val="FFFF00"/>
                    </a:solidFill>
                  </a:rPr>
                  <a:t>Garden</a:t>
                </a:r>
                <a:endParaRPr lang="ja-JP" altLang="en-US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9C8C5F3-642F-4074-BE1E-1F208C53D0CA}"/>
                  </a:ext>
                </a:extLst>
              </p:cNvPr>
              <p:cNvSpPr txBox="1"/>
              <p:nvPr/>
            </p:nvSpPr>
            <p:spPr>
              <a:xfrm>
                <a:off x="3605870" y="4177512"/>
                <a:ext cx="152331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>
                    <a:solidFill>
                      <a:srgbClr val="FFFF00"/>
                    </a:solidFill>
                  </a:rPr>
                  <a:t>Community farm</a:t>
                </a:r>
                <a:endParaRPr lang="ja-JP" altLang="en-US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6719EED8-BD88-4431-8370-121930C07CA8}"/>
                  </a:ext>
                </a:extLst>
              </p:cNvPr>
              <p:cNvSpPr txBox="1"/>
              <p:nvPr/>
            </p:nvSpPr>
            <p:spPr>
              <a:xfrm>
                <a:off x="3742014" y="2562136"/>
                <a:ext cx="1523313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b="1" dirty="0">
                    <a:solidFill>
                      <a:srgbClr val="FFFF00"/>
                    </a:solidFill>
                  </a:rPr>
                  <a:t>Community activity </a:t>
                </a:r>
                <a:r>
                  <a:rPr lang="en-US" altLang="ja-JP" sz="2000" b="1" dirty="0" err="1">
                    <a:solidFill>
                      <a:srgbClr val="FFFF00"/>
                    </a:solidFill>
                  </a:rPr>
                  <a:t>centre</a:t>
                </a:r>
                <a:endParaRPr lang="ja-JP" altLang="en-US" sz="20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A1D1337B-C5B8-403E-9CE5-FC40E6529942}"/>
                </a:ext>
              </a:extLst>
            </p:cNvPr>
            <p:cNvSpPr/>
            <p:nvPr/>
          </p:nvSpPr>
          <p:spPr>
            <a:xfrm>
              <a:off x="7860072" y="2267197"/>
              <a:ext cx="774819" cy="707886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矢印: 下 26">
              <a:extLst>
                <a:ext uri="{FF2B5EF4-FFF2-40B4-BE49-F238E27FC236}">
                  <a16:creationId xmlns:a16="http://schemas.microsoft.com/office/drawing/2014/main" id="{EAF4F31A-F80D-4C9B-A458-FD331C42CC8D}"/>
                </a:ext>
              </a:extLst>
            </p:cNvPr>
            <p:cNvSpPr/>
            <p:nvPr/>
          </p:nvSpPr>
          <p:spPr>
            <a:xfrm rot="888938">
              <a:off x="8291547" y="1773587"/>
              <a:ext cx="387410" cy="527488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56FF8012-7304-4A67-842D-F34AB90DDA7D}"/>
                </a:ext>
              </a:extLst>
            </p:cNvPr>
            <p:cNvSpPr/>
            <p:nvPr/>
          </p:nvSpPr>
          <p:spPr>
            <a:xfrm>
              <a:off x="8035679" y="876288"/>
              <a:ext cx="1105006" cy="993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sz="1600" dirty="0">
                  <a:ea typeface="PMingLiU" panose="02020500000000000000" pitchFamily="18" charset="-120"/>
                </a:rPr>
                <a:t>I lived here during  surveys</a:t>
              </a:r>
              <a:r>
                <a:rPr kumimoji="1" lang="ja-JP" altLang="en-US" sz="1600" dirty="0">
                  <a:ea typeface="PMingLiU" panose="02020500000000000000" pitchFamily="18" charset="-120"/>
                </a:rPr>
                <a:t>　　　</a:t>
              </a: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2E07B37F-5A95-459C-9E29-872AF387A74C}"/>
              </a:ext>
            </a:extLst>
          </p:cNvPr>
          <p:cNvGrpSpPr/>
          <p:nvPr/>
        </p:nvGrpSpPr>
        <p:grpSpPr>
          <a:xfrm>
            <a:off x="345734" y="300915"/>
            <a:ext cx="6675448" cy="895100"/>
            <a:chOff x="557760" y="271866"/>
            <a:chExt cx="6675448" cy="89510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E7ACD63-E30B-43BD-9249-4E3579998D22}"/>
                </a:ext>
              </a:extLst>
            </p:cNvPr>
            <p:cNvSpPr txBox="1"/>
            <p:nvPr/>
          </p:nvSpPr>
          <p:spPr>
            <a:xfrm>
              <a:off x="557760" y="271866"/>
              <a:ext cx="66754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800" dirty="0"/>
                <a:t>The Yong-le CDA office in the </a:t>
              </a:r>
              <a:r>
                <a:rPr lang="en-US" altLang="ja-JP" sz="2800" dirty="0" err="1"/>
                <a:t>Fuqi-gucuo</a:t>
              </a:r>
              <a:r>
                <a:rPr lang="en-US" altLang="ja-JP" sz="2800" dirty="0"/>
                <a:t> </a:t>
              </a:r>
              <a:endParaRPr lang="ja-JP" altLang="en-US" sz="2800" dirty="0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4DE15D3E-DF62-4B87-BB32-98DD1DA6E514}"/>
                </a:ext>
              </a:extLst>
            </p:cNvPr>
            <p:cNvSpPr/>
            <p:nvPr/>
          </p:nvSpPr>
          <p:spPr>
            <a:xfrm>
              <a:off x="4836982" y="643746"/>
              <a:ext cx="1748712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ja-JP" altLang="en-US" dirty="0">
                  <a:ea typeface="PMingLiU" panose="02020500000000000000" pitchFamily="18" charset="-120"/>
                </a:rPr>
                <a:t>（福記古厝）　</a:t>
              </a: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518F07B-547A-4610-8BFF-119171DDAA6B}"/>
              </a:ext>
            </a:extLst>
          </p:cNvPr>
          <p:cNvSpPr txBox="1"/>
          <p:nvPr/>
        </p:nvSpPr>
        <p:spPr>
          <a:xfrm>
            <a:off x="4072432" y="1526469"/>
            <a:ext cx="36843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The Yong-le CDA</a:t>
            </a:r>
          </a:p>
          <a:p>
            <a:r>
              <a:rPr lang="en-US" altLang="ja-JP" dirty="0"/>
              <a:t>    Established in 2001</a:t>
            </a:r>
          </a:p>
          <a:p>
            <a:r>
              <a:rPr lang="en-US" altLang="ja-JP" dirty="0"/>
              <a:t>    The number of members 42 (2020)</a:t>
            </a:r>
            <a:endParaRPr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2866D9D-09FF-4A97-B5A1-C6F92A0A7816}"/>
              </a:ext>
            </a:extLst>
          </p:cNvPr>
          <p:cNvSpPr/>
          <p:nvPr/>
        </p:nvSpPr>
        <p:spPr>
          <a:xfrm>
            <a:off x="3863787" y="6351828"/>
            <a:ext cx="3271050" cy="399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2000" dirty="0">
                <a:ea typeface="PMingLiU" panose="02020500000000000000" pitchFamily="18" charset="-120"/>
              </a:rPr>
              <a:t>A full view of the </a:t>
            </a:r>
            <a:r>
              <a:rPr kumimoji="1" lang="en-US" altLang="ja-JP" sz="2000" dirty="0" err="1">
                <a:ea typeface="PMingLiU" panose="02020500000000000000" pitchFamily="18" charset="-120"/>
              </a:rPr>
              <a:t>Fuqi-gucuo</a:t>
            </a:r>
            <a:r>
              <a:rPr kumimoji="1" lang="ja-JP" altLang="en-US" sz="2000" dirty="0">
                <a:ea typeface="PMingLiU" panose="02020500000000000000" pitchFamily="18" charset="-120"/>
              </a:rPr>
              <a:t>　　　</a:t>
            </a:r>
          </a:p>
        </p:txBody>
      </p:sp>
    </p:spTree>
    <p:extLst>
      <p:ext uri="{BB962C8B-B14F-4D97-AF65-F5344CB8AC3E}">
        <p14:creationId xmlns:p14="http://schemas.microsoft.com/office/powerpoint/2010/main" val="3621098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3153C8-22D6-4AC7-9F33-796006497DE3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Outline of survey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  <a:p>
            <a:endParaRPr lang="ja-JP" altLang="en-US" sz="32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B555D5-F3A8-4DE3-BABF-09497206C245}"/>
              </a:ext>
            </a:extLst>
          </p:cNvPr>
          <p:cNvSpPr txBox="1">
            <a:spLocks/>
          </p:cNvSpPr>
          <p:nvPr/>
        </p:nvSpPr>
        <p:spPr>
          <a:xfrm>
            <a:off x="274557" y="909811"/>
            <a:ext cx="8869443" cy="5864917"/>
          </a:xfrm>
          <a:prstGeom prst="rect">
            <a:avLst/>
          </a:prstGeom>
        </p:spPr>
        <p:txBody>
          <a:bodyPr r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en-US" altLang="ja-JP" dirty="0">
                <a:ea typeface="MingLiU" panose="02020509000000000000" pitchFamily="49" charset="-120"/>
              </a:rPr>
              <a:t> </a:t>
            </a:r>
            <a:r>
              <a:rPr lang="en-US" altLang="ja-JP" sz="3200" dirty="0">
                <a:ea typeface="MingLiU" panose="02020509000000000000" pitchFamily="49" charset="-120"/>
              </a:rPr>
              <a:t>Field survey 3 times during 2019-2020</a:t>
            </a:r>
          </a:p>
          <a:p>
            <a:pPr marL="0" indent="0">
              <a:buNone/>
            </a:pPr>
            <a:r>
              <a:rPr lang="en-US" altLang="ja-JP" sz="3200" dirty="0">
                <a:ea typeface="MingLiU" panose="02020509000000000000" pitchFamily="49" charset="-120"/>
              </a:rPr>
              <a:t>   </a:t>
            </a:r>
            <a:r>
              <a:rPr lang="en-US" altLang="ja-JP" dirty="0">
                <a:ea typeface="MingLiU" panose="02020509000000000000" pitchFamily="49" charset="-120"/>
              </a:rPr>
              <a:t>     Stay 10-20 days per survey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3200" dirty="0">
                <a:ea typeface="MingLiU" panose="02020509000000000000" pitchFamily="49" charset="-120"/>
              </a:rPr>
              <a:t> Interviews with PCD leaders</a:t>
            </a:r>
          </a:p>
          <a:p>
            <a:pPr marL="0" indent="0">
              <a:buNone/>
            </a:pPr>
            <a:r>
              <a:rPr lang="en-US" altLang="ja-JP" dirty="0">
                <a:ea typeface="MingLiU" panose="02020509000000000000" pitchFamily="49" charset="-120"/>
              </a:rPr>
              <a:t>        Mr. T (the village mayor in his 60s)</a:t>
            </a:r>
            <a:endParaRPr lang="en-US" altLang="ja-JP" sz="2800" dirty="0">
              <a:ea typeface="MingLiU" panose="02020509000000000000" pitchFamily="49" charset="-120"/>
            </a:endParaRPr>
          </a:p>
          <a:p>
            <a:pPr marL="0" indent="0">
              <a:buNone/>
            </a:pPr>
            <a:r>
              <a:rPr lang="en-US" altLang="ja-JP" sz="2800" dirty="0">
                <a:ea typeface="MingLiU" panose="02020509000000000000" pitchFamily="49" charset="-120"/>
              </a:rPr>
              <a:t> </a:t>
            </a:r>
            <a:r>
              <a:rPr lang="en-US" altLang="ja-JP" dirty="0">
                <a:ea typeface="MingLiU" panose="02020509000000000000" pitchFamily="49" charset="-120"/>
              </a:rPr>
              <a:t>       Ms. Z (the full-time worker at the CDA in her 40s) </a:t>
            </a:r>
            <a:endParaRPr lang="en-US" altLang="ja-JP" sz="2800" dirty="0">
              <a:ea typeface="MingLiU" panose="02020509000000000000" pitchFamily="49" charset="-120"/>
            </a:endParaRPr>
          </a:p>
          <a:p>
            <a:pPr marL="0" indent="0">
              <a:buNone/>
            </a:pPr>
            <a:endParaRPr lang="en-US" altLang="ja-JP" sz="800" dirty="0">
              <a:ea typeface="MingLiU" panose="02020509000000000000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3200" dirty="0">
                <a:ea typeface="MingLiU" panose="02020509000000000000" pitchFamily="49" charset="-120"/>
              </a:rPr>
              <a:t> Bibliographic survey</a:t>
            </a:r>
          </a:p>
          <a:p>
            <a:pPr marL="0" indent="0">
              <a:buNone/>
            </a:pPr>
            <a:r>
              <a:rPr lang="en-US" altLang="ja-JP" dirty="0">
                <a:ea typeface="MingLiU" panose="02020509000000000000" pitchFamily="49" charset="-120"/>
              </a:rPr>
              <a:t>  Community development plans and  community activity</a:t>
            </a:r>
          </a:p>
          <a:p>
            <a:pPr marL="0" indent="0">
              <a:buNone/>
            </a:pPr>
            <a:r>
              <a:rPr lang="en-US" altLang="ja-JP" dirty="0">
                <a:ea typeface="MingLiU" panose="02020509000000000000" pitchFamily="49" charset="-120"/>
              </a:rPr>
              <a:t>   reports made by the CDA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3200" dirty="0">
                <a:ea typeface="MingLiU" panose="02020509000000000000" pitchFamily="49" charset="-120"/>
              </a:rPr>
              <a:t> Conversations with residents who frequently visited the </a:t>
            </a:r>
            <a:r>
              <a:rPr lang="en-US" altLang="ja-JP" sz="3200" dirty="0" err="1">
                <a:ea typeface="MingLiU" panose="02020509000000000000" pitchFamily="49" charset="-120"/>
              </a:rPr>
              <a:t>Fuqi-gucuo</a:t>
            </a:r>
            <a:endParaRPr lang="en-US" altLang="ja-JP" sz="3200" dirty="0">
              <a:ea typeface="MingLiU" panose="02020509000000000000" pitchFamily="49" charset="-120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1B40BBA-B1ED-43FB-A605-BB30D32642D2}"/>
              </a:ext>
            </a:extLst>
          </p:cNvPr>
          <p:cNvSpPr/>
          <p:nvPr/>
        </p:nvSpPr>
        <p:spPr>
          <a:xfrm>
            <a:off x="164387" y="1991359"/>
            <a:ext cx="8217613" cy="1584961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6C66A0E-2C90-4537-B938-5901AF260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8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 11">
            <a:extLst>
              <a:ext uri="{FF2B5EF4-FFF2-40B4-BE49-F238E27FC236}">
                <a16:creationId xmlns:a16="http://schemas.microsoft.com/office/drawing/2014/main" id="{00472029-6CE1-4C10-9A18-662C35FEC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624247"/>
              </p:ext>
            </p:extLst>
          </p:nvPr>
        </p:nvGraphicFramePr>
        <p:xfrm>
          <a:off x="194521" y="1703725"/>
          <a:ext cx="8754958" cy="485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14">
                  <a:extLst>
                    <a:ext uri="{9D8B030D-6E8A-4147-A177-3AD203B41FA5}">
                      <a16:colId xmlns:a16="http://schemas.microsoft.com/office/drawing/2014/main" val="3073634225"/>
                    </a:ext>
                  </a:extLst>
                </a:gridCol>
                <a:gridCol w="3098158">
                  <a:extLst>
                    <a:ext uri="{9D8B030D-6E8A-4147-A177-3AD203B41FA5}">
                      <a16:colId xmlns:a16="http://schemas.microsoft.com/office/drawing/2014/main" val="3566493856"/>
                    </a:ext>
                  </a:extLst>
                </a:gridCol>
                <a:gridCol w="5097986">
                  <a:extLst>
                    <a:ext uri="{9D8B030D-6E8A-4147-A177-3AD203B41FA5}">
                      <a16:colId xmlns:a16="http://schemas.microsoft.com/office/drawing/2014/main" val="1104942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Year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Activity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Event, Mr. T’s thinking &amp; action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214334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1998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latin typeface="+mn-lt"/>
                          <a:ea typeface="PMingLiU" panose="02020500000000000000" pitchFamily="18" charset="-120"/>
                        </a:rPr>
                        <a:t>Village cleaning</a:t>
                      </a:r>
                      <a:endParaRPr kumimoji="1" lang="ja-JP" altLang="en-US" sz="1800" b="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+mn-lt"/>
                        </a:rPr>
                        <a:t>Found </a:t>
                      </a:r>
                      <a:r>
                        <a:rPr kumimoji="1" lang="en-US" altLang="ja-JP" sz="1800" u="sng" dirty="0">
                          <a:latin typeface="+mn-lt"/>
                        </a:rPr>
                        <a:t>poor drainage channel maintenance</a:t>
                      </a:r>
                      <a:r>
                        <a:rPr kumimoji="1" lang="en-US" altLang="ja-JP" sz="1800" dirty="0">
                          <a:latin typeface="+mn-lt"/>
                        </a:rPr>
                        <a:t> caused floods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+mn-lt"/>
                        </a:rPr>
                        <a:t>Be elected the village mayor</a:t>
                      </a:r>
                    </a:p>
                    <a:p>
                      <a:r>
                        <a:rPr kumimoji="1" lang="en-US" altLang="zh-TW" sz="1800" dirty="0">
                          <a:latin typeface="+mn-lt"/>
                        </a:rPr>
                        <a:t> Organized a village cleaning group</a:t>
                      </a:r>
                    </a:p>
                    <a:p>
                      <a:r>
                        <a:rPr kumimoji="1" lang="en-US" altLang="zh-TW" sz="1800" dirty="0">
                          <a:latin typeface="+mn-lt"/>
                        </a:rPr>
                        <a:t>  </a:t>
                      </a:r>
                      <a:r>
                        <a:rPr kumimoji="1" lang="en-US" altLang="zh-TW" sz="1800" b="1" dirty="0">
                          <a:latin typeface="+mn-lt"/>
                        </a:rPr>
                        <a:t> </a:t>
                      </a:r>
                      <a:r>
                        <a:rPr kumimoji="1" lang="en-US" altLang="zh-TW" sz="1800" b="1" u="sng" dirty="0">
                          <a:solidFill>
                            <a:srgbClr val="FF0066"/>
                          </a:solidFill>
                          <a:latin typeface="+mn-lt"/>
                        </a:rPr>
                        <a:t>“I did not know exactly what culture was”</a:t>
                      </a:r>
                    </a:p>
                    <a:p>
                      <a:r>
                        <a:rPr kumimoji="1" lang="en-US" altLang="zh-TW" sz="1800" dirty="0">
                          <a:solidFill>
                            <a:srgbClr val="FF0066"/>
                          </a:solidFill>
                          <a:latin typeface="+mn-lt"/>
                        </a:rPr>
                        <a:t>   “I want to know what I should do as much as possible…The only way for me is to learn slowly.</a:t>
                      </a:r>
                    </a:p>
                    <a:p>
                      <a:r>
                        <a:rPr kumimoji="1" lang="en-US" altLang="zh-TW" sz="1800" dirty="0">
                          <a:solidFill>
                            <a:srgbClr val="FF0066"/>
                          </a:solidFill>
                          <a:latin typeface="+mn-lt"/>
                        </a:rPr>
                        <a:t>   “The drains must be open”</a:t>
                      </a: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20859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2001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endParaRPr kumimoji="1" lang="en-US" altLang="ja-JP" sz="1800" dirty="0">
                        <a:latin typeface="+mn-lt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</a:rPr>
                        <a:t> Established the Yong-le CDA</a:t>
                      </a:r>
                    </a:p>
                    <a:p>
                      <a:r>
                        <a:rPr kumimoji="1" lang="en-US" altLang="ja-JP" sz="1800" dirty="0">
                          <a:latin typeface="+mn-lt"/>
                        </a:rPr>
                        <a:t> </a:t>
                      </a:r>
                      <a:r>
                        <a:rPr kumimoji="1" lang="en-US" altLang="ja-JP" sz="1800" u="sng" dirty="0">
                          <a:latin typeface="+mn-lt"/>
                        </a:rPr>
                        <a:t>Participated in a PCD study tour</a:t>
                      </a: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91741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2003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u="sng" dirty="0">
                          <a:latin typeface="+mn-lt"/>
                          <a:ea typeface="PMingLiU" panose="02020500000000000000" pitchFamily="18" charset="-120"/>
                        </a:rPr>
                        <a:t>The</a:t>
                      </a:r>
                      <a:r>
                        <a:rPr kumimoji="1" lang="ja-JP" altLang="en-US" sz="1800" b="0" u="sng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b="0" u="sng" dirty="0">
                          <a:latin typeface="+mn-lt"/>
                          <a:ea typeface="PMingLiU" panose="02020500000000000000" pitchFamily="18" charset="-120"/>
                        </a:rPr>
                        <a:t>san-he-yuan renovation</a:t>
                      </a:r>
                      <a:endParaRPr kumimoji="1" lang="ja-JP" altLang="en-US" sz="1800" b="0" u="sng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 Met a local environmental education activist </a:t>
                      </a: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3664810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2004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lt"/>
                          <a:ea typeface="PMingLiU" panose="02020500000000000000" pitchFamily="18" charset="-120"/>
                        </a:rPr>
                        <a:t>Ms. Z started her job at the CDA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2050654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2007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PC</a:t>
                      </a:r>
                      <a:r>
                        <a:rPr kumimoji="1" lang="ja-JP" altLang="en-US" sz="1800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class</a:t>
                      </a:r>
                      <a:r>
                        <a:rPr kumimoji="1" lang="ja-JP" altLang="en-US" sz="1800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</a:p>
                  </a:txBody>
                  <a:tcPr marL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51070106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2008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sng" dirty="0">
                          <a:latin typeface="+mn-lt"/>
                          <a:ea typeface="PMingLiU" panose="02020500000000000000" pitchFamily="18" charset="-120"/>
                        </a:rPr>
                        <a:t>The </a:t>
                      </a:r>
                      <a:r>
                        <a:rPr kumimoji="1" lang="en-US" altLang="ja-JP" sz="1800" u="sng" dirty="0" err="1">
                          <a:latin typeface="+mn-lt"/>
                          <a:ea typeface="PMingLiU" panose="02020500000000000000" pitchFamily="18" charset="-120"/>
                        </a:rPr>
                        <a:t>Fuqi-gucuo</a:t>
                      </a:r>
                      <a:r>
                        <a:rPr kumimoji="1" lang="en-US" altLang="ja-JP" sz="1800" u="sng" dirty="0">
                          <a:latin typeface="+mn-lt"/>
                          <a:ea typeface="PMingLiU" panose="02020500000000000000" pitchFamily="18" charset="-120"/>
                        </a:rPr>
                        <a:t> opens to public</a:t>
                      </a:r>
                      <a:endParaRPr kumimoji="1" lang="ja-JP" altLang="en-US" sz="1800" u="sng" dirty="0">
                        <a:latin typeface="+mn-lt"/>
                        <a:ea typeface="PMingLiU" panose="02020500000000000000" pitchFamily="18" charset="-120"/>
                      </a:endParaRPr>
                    </a:p>
                    <a:p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Farming</a:t>
                      </a:r>
                      <a:r>
                        <a:rPr kumimoji="1" lang="ja-JP" altLang="en-US" sz="1800" b="1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experience</a:t>
                      </a: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“The children were no longer familiar with rural life”</a:t>
                      </a: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293729566"/>
                  </a:ext>
                </a:extLst>
              </a:tr>
              <a:tr h="257155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latin typeface="+mn-lt"/>
                          <a:ea typeface="PMingLiU" panose="02020500000000000000" pitchFamily="18" charset="-120"/>
                        </a:rPr>
                        <a:t>Book reading </a:t>
                      </a:r>
                    </a:p>
                  </a:txBody>
                  <a:tcPr marL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800" dirty="0">
                        <a:solidFill>
                          <a:srgbClr val="FF0066"/>
                        </a:solidFill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331311812"/>
                  </a:ext>
                </a:extLst>
              </a:tr>
            </a:tbl>
          </a:graphicData>
        </a:graphic>
      </p:graphicFrame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4117281-9CB5-4DAE-8482-034B049650DE}"/>
              </a:ext>
            </a:extLst>
          </p:cNvPr>
          <p:cNvSpPr/>
          <p:nvPr/>
        </p:nvSpPr>
        <p:spPr>
          <a:xfrm>
            <a:off x="154864" y="568934"/>
            <a:ext cx="8431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ea typeface="PMingLiU" panose="02020500000000000000" pitchFamily="18" charset="-120"/>
              </a:rPr>
              <a:t>PCD activities &amp; Mr. T’s actions</a:t>
            </a:r>
            <a:r>
              <a:rPr kumimoji="1" lang="ja-JP" altLang="en-US" sz="2800" dirty="0">
                <a:ea typeface="PMingLiU" panose="02020500000000000000" pitchFamily="18" charset="-120"/>
              </a:rPr>
              <a:t> </a:t>
            </a:r>
            <a:endParaRPr lang="ja-JP" altLang="en-US" sz="2800" dirty="0">
              <a:ea typeface="PMingLiU" panose="02020500000000000000" pitchFamily="18" charset="-120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A7C555F-C868-4325-9005-2AEC9CC2782E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Result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91661BB-1CB6-4B7B-A7B8-87D5C80C6B9A}"/>
              </a:ext>
            </a:extLst>
          </p:cNvPr>
          <p:cNvSpPr/>
          <p:nvPr/>
        </p:nvSpPr>
        <p:spPr>
          <a:xfrm>
            <a:off x="154864" y="1151718"/>
            <a:ext cx="40802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600" u="sng" dirty="0">
                <a:ea typeface="PMingLiU" panose="02020500000000000000" pitchFamily="18" charset="-120"/>
              </a:rPr>
              <a:t>The first period: 1998-2009</a:t>
            </a:r>
            <a:r>
              <a:rPr kumimoji="1" lang="ja-JP" altLang="en-US" sz="2600" dirty="0">
                <a:ea typeface="PMingLiU" panose="02020500000000000000" pitchFamily="18" charset="-120"/>
              </a:rPr>
              <a:t> </a:t>
            </a:r>
            <a:endParaRPr lang="ja-JP" altLang="en-US" sz="2600" dirty="0">
              <a:ea typeface="PMingLiU" panose="02020500000000000000" pitchFamily="18" charset="-120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B4C7F419-30D9-450A-9247-5782556E02FE}"/>
              </a:ext>
            </a:extLst>
          </p:cNvPr>
          <p:cNvSpPr/>
          <p:nvPr/>
        </p:nvSpPr>
        <p:spPr>
          <a:xfrm>
            <a:off x="625929" y="1712264"/>
            <a:ext cx="3175362" cy="367074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7B59684-7115-49B8-96CE-B9A977F3E080}"/>
              </a:ext>
            </a:extLst>
          </p:cNvPr>
          <p:cNvSpPr/>
          <p:nvPr/>
        </p:nvSpPr>
        <p:spPr>
          <a:xfrm>
            <a:off x="502693" y="5460680"/>
            <a:ext cx="3414213" cy="31798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662BF092-AF10-40AB-A1B3-027A70EA0E19}"/>
              </a:ext>
            </a:extLst>
          </p:cNvPr>
          <p:cNvSpPr/>
          <p:nvPr/>
        </p:nvSpPr>
        <p:spPr>
          <a:xfrm>
            <a:off x="502693" y="5952587"/>
            <a:ext cx="2332233" cy="41096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E996184-444D-4692-8990-5C70FA024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8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1B50091-0D3E-42C2-8300-7DD333079CC7}"/>
              </a:ext>
            </a:extLst>
          </p:cNvPr>
          <p:cNvGrpSpPr/>
          <p:nvPr/>
        </p:nvGrpSpPr>
        <p:grpSpPr>
          <a:xfrm>
            <a:off x="863030" y="703904"/>
            <a:ext cx="7928868" cy="5906572"/>
            <a:chOff x="3592835" y="2039562"/>
            <a:chExt cx="5633935" cy="4092138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DC100AC-D78C-4062-9841-E7504E3EA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2835" y="2039562"/>
              <a:ext cx="5331097" cy="4092138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8133440-A67B-4D5A-BA4A-C27AED0DA1DD}"/>
                </a:ext>
              </a:extLst>
            </p:cNvPr>
            <p:cNvSpPr txBox="1"/>
            <p:nvPr/>
          </p:nvSpPr>
          <p:spPr>
            <a:xfrm>
              <a:off x="6008326" y="2838239"/>
              <a:ext cx="19797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b="1" dirty="0">
                  <a:solidFill>
                    <a:srgbClr val="FFFF00"/>
                  </a:solidFill>
                </a:rPr>
                <a:t>The San-he-yuan</a:t>
              </a:r>
              <a:endParaRPr lang="ja-JP" alt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6EA5A78-0572-4088-9989-948C6696804F}"/>
                </a:ext>
              </a:extLst>
            </p:cNvPr>
            <p:cNvSpPr txBox="1"/>
            <p:nvPr/>
          </p:nvSpPr>
          <p:spPr>
            <a:xfrm>
              <a:off x="7998181" y="4152347"/>
              <a:ext cx="122858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b="1" dirty="0">
                  <a:solidFill>
                    <a:srgbClr val="FFFF00"/>
                  </a:solidFill>
                </a:rPr>
                <a:t>The CDA </a:t>
              </a:r>
            </a:p>
            <a:p>
              <a:r>
                <a:rPr lang="en-US" altLang="ja-JP" sz="2000" b="1" dirty="0">
                  <a:solidFill>
                    <a:srgbClr val="FFFF00"/>
                  </a:solidFill>
                </a:rPr>
                <a:t>office</a:t>
              </a:r>
              <a:endParaRPr lang="ja-JP" alt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C81D201-C4EA-4CF6-8855-AF14AA45AE09}"/>
                </a:ext>
              </a:extLst>
            </p:cNvPr>
            <p:cNvSpPr txBox="1"/>
            <p:nvPr/>
          </p:nvSpPr>
          <p:spPr>
            <a:xfrm>
              <a:off x="5415021" y="4306235"/>
              <a:ext cx="12131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b="1" dirty="0">
                  <a:solidFill>
                    <a:srgbClr val="FFFF00"/>
                  </a:solidFill>
                </a:rPr>
                <a:t>Garden</a:t>
              </a:r>
              <a:endParaRPr lang="ja-JP" alt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C2F899F-8ED8-4D2C-BD54-FBD7353AC8B2}"/>
                </a:ext>
              </a:extLst>
            </p:cNvPr>
            <p:cNvSpPr txBox="1"/>
            <p:nvPr/>
          </p:nvSpPr>
          <p:spPr>
            <a:xfrm>
              <a:off x="3605870" y="4177512"/>
              <a:ext cx="15233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b="1" dirty="0">
                  <a:solidFill>
                    <a:srgbClr val="FFFF00"/>
                  </a:solidFill>
                </a:rPr>
                <a:t>Community farm</a:t>
              </a:r>
              <a:endParaRPr lang="ja-JP" altLang="en-US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8B9D453-EFD0-413B-9C98-22D3134ADA80}"/>
                </a:ext>
              </a:extLst>
            </p:cNvPr>
            <p:cNvSpPr txBox="1"/>
            <p:nvPr/>
          </p:nvSpPr>
          <p:spPr>
            <a:xfrm>
              <a:off x="3742014" y="2562136"/>
              <a:ext cx="152331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FFFF00"/>
                  </a:solidFill>
                </a:rPr>
                <a:t>Community activity </a:t>
              </a:r>
              <a:r>
                <a:rPr lang="en-US" altLang="ja-JP" sz="2000" b="1" dirty="0" err="1">
                  <a:solidFill>
                    <a:srgbClr val="FFFF00"/>
                  </a:solidFill>
                </a:rPr>
                <a:t>centre</a:t>
              </a:r>
              <a:endParaRPr lang="ja-JP" altLang="en-US" sz="20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F43E68DF-A002-4D7D-BB45-48DC9D9ED773}"/>
              </a:ext>
            </a:extLst>
          </p:cNvPr>
          <p:cNvGrpSpPr/>
          <p:nvPr/>
        </p:nvGrpSpPr>
        <p:grpSpPr>
          <a:xfrm>
            <a:off x="6526717" y="247524"/>
            <a:ext cx="2483719" cy="1401454"/>
            <a:chOff x="5223274" y="1180867"/>
            <a:chExt cx="2483719" cy="1401454"/>
          </a:xfrm>
        </p:grpSpPr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988E2660-9E03-4E70-A020-DC2DDC47FF27}"/>
                </a:ext>
              </a:extLst>
            </p:cNvPr>
            <p:cNvSpPr/>
            <p:nvPr/>
          </p:nvSpPr>
          <p:spPr>
            <a:xfrm>
              <a:off x="5524037" y="1874435"/>
              <a:ext cx="774819" cy="707886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矢印: 下 15">
              <a:extLst>
                <a:ext uri="{FF2B5EF4-FFF2-40B4-BE49-F238E27FC236}">
                  <a16:creationId xmlns:a16="http://schemas.microsoft.com/office/drawing/2014/main" id="{93E033C2-C3DA-4A3C-AF10-F284F87E6F3E}"/>
                </a:ext>
              </a:extLst>
            </p:cNvPr>
            <p:cNvSpPr/>
            <p:nvPr/>
          </p:nvSpPr>
          <p:spPr>
            <a:xfrm rot="1750437">
              <a:off x="6190032" y="1604977"/>
              <a:ext cx="459009" cy="538916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116804D1-F8BB-4F73-AF40-0E1C6E440FB8}"/>
                </a:ext>
              </a:extLst>
            </p:cNvPr>
            <p:cNvSpPr/>
            <p:nvPr/>
          </p:nvSpPr>
          <p:spPr>
            <a:xfrm>
              <a:off x="5223274" y="1180867"/>
              <a:ext cx="2483719" cy="453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sz="1600" dirty="0">
                  <a:ea typeface="PMingLiU" panose="02020500000000000000" pitchFamily="18" charset="-120"/>
                </a:rPr>
                <a:t>I lived here during  surveys</a:t>
              </a:r>
              <a:r>
                <a:rPr kumimoji="1" lang="ja-JP" altLang="en-US" sz="1600" dirty="0">
                  <a:ea typeface="PMingLiU" panose="02020500000000000000" pitchFamily="18" charset="-120"/>
                </a:rPr>
                <a:t>　　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603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4117281-9CB5-4DAE-8482-034B049650DE}"/>
              </a:ext>
            </a:extLst>
          </p:cNvPr>
          <p:cNvSpPr/>
          <p:nvPr/>
        </p:nvSpPr>
        <p:spPr>
          <a:xfrm>
            <a:off x="154864" y="568934"/>
            <a:ext cx="8431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ea typeface="PMingLiU" panose="02020500000000000000" pitchFamily="18" charset="-120"/>
              </a:rPr>
              <a:t>PCD activities &amp; Mr. T’s actions</a:t>
            </a:r>
            <a:r>
              <a:rPr kumimoji="1" lang="ja-JP" altLang="en-US" sz="2800" dirty="0">
                <a:ea typeface="PMingLiU" panose="02020500000000000000" pitchFamily="18" charset="-120"/>
              </a:rPr>
              <a:t> </a:t>
            </a:r>
            <a:endParaRPr lang="ja-JP" altLang="en-US" sz="2800" dirty="0">
              <a:ea typeface="PMingLiU" panose="02020500000000000000" pitchFamily="18" charset="-120"/>
            </a:endParaRPr>
          </a:p>
        </p:txBody>
      </p:sp>
      <p:graphicFrame>
        <p:nvGraphicFramePr>
          <p:cNvPr id="11" name="表 11">
            <a:extLst>
              <a:ext uri="{FF2B5EF4-FFF2-40B4-BE49-F238E27FC236}">
                <a16:creationId xmlns:a16="http://schemas.microsoft.com/office/drawing/2014/main" id="{3424D842-0F50-4981-ABC1-EC8B54A03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907752"/>
              </p:ext>
            </p:extLst>
          </p:nvPr>
        </p:nvGraphicFramePr>
        <p:xfrm>
          <a:off x="194521" y="1703725"/>
          <a:ext cx="8754958" cy="485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14">
                  <a:extLst>
                    <a:ext uri="{9D8B030D-6E8A-4147-A177-3AD203B41FA5}">
                      <a16:colId xmlns:a16="http://schemas.microsoft.com/office/drawing/2014/main" val="3073634225"/>
                    </a:ext>
                  </a:extLst>
                </a:gridCol>
                <a:gridCol w="3098158">
                  <a:extLst>
                    <a:ext uri="{9D8B030D-6E8A-4147-A177-3AD203B41FA5}">
                      <a16:colId xmlns:a16="http://schemas.microsoft.com/office/drawing/2014/main" val="3566493856"/>
                    </a:ext>
                  </a:extLst>
                </a:gridCol>
                <a:gridCol w="5097986">
                  <a:extLst>
                    <a:ext uri="{9D8B030D-6E8A-4147-A177-3AD203B41FA5}">
                      <a16:colId xmlns:a16="http://schemas.microsoft.com/office/drawing/2014/main" val="1104942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Year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Activity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Event, Mr. T’s thinking &amp; action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214334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1998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latin typeface="+mn-lt"/>
                          <a:ea typeface="PMingLiU" panose="02020500000000000000" pitchFamily="18" charset="-120"/>
                        </a:rPr>
                        <a:t>Village cleaning</a:t>
                      </a:r>
                      <a:endParaRPr kumimoji="1" lang="ja-JP" altLang="en-US" sz="1800" b="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+mn-lt"/>
                        </a:rPr>
                        <a:t>Found </a:t>
                      </a:r>
                      <a:r>
                        <a:rPr kumimoji="1" lang="en-US" altLang="ja-JP" sz="1800" u="sng" dirty="0">
                          <a:latin typeface="+mn-lt"/>
                        </a:rPr>
                        <a:t>poor drainage channel maintenance</a:t>
                      </a:r>
                      <a:r>
                        <a:rPr kumimoji="1" lang="en-US" altLang="ja-JP" sz="1800" dirty="0">
                          <a:latin typeface="+mn-lt"/>
                        </a:rPr>
                        <a:t> caused floods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+mn-lt"/>
                        </a:rPr>
                        <a:t>Be elected the village mayor</a:t>
                      </a:r>
                    </a:p>
                    <a:p>
                      <a:r>
                        <a:rPr kumimoji="1" lang="en-US" altLang="zh-TW" sz="1800" dirty="0">
                          <a:latin typeface="+mn-lt"/>
                        </a:rPr>
                        <a:t> Organized a village cleaning group</a:t>
                      </a:r>
                    </a:p>
                    <a:p>
                      <a:r>
                        <a:rPr kumimoji="1" lang="en-US" altLang="zh-TW" sz="1800" dirty="0">
                          <a:latin typeface="+mn-lt"/>
                        </a:rPr>
                        <a:t>  </a:t>
                      </a:r>
                      <a:r>
                        <a:rPr kumimoji="1" lang="en-US" altLang="zh-TW" sz="1800" b="1" dirty="0">
                          <a:latin typeface="+mn-lt"/>
                        </a:rPr>
                        <a:t> </a:t>
                      </a:r>
                      <a:r>
                        <a:rPr kumimoji="1" lang="en-US" altLang="zh-TW" sz="1800" b="1" u="sng" dirty="0">
                          <a:solidFill>
                            <a:srgbClr val="FF0066"/>
                          </a:solidFill>
                          <a:latin typeface="+mn-lt"/>
                        </a:rPr>
                        <a:t>“I did not know exactly what culture was”</a:t>
                      </a:r>
                    </a:p>
                    <a:p>
                      <a:r>
                        <a:rPr kumimoji="1" lang="en-US" altLang="zh-TW" sz="1800" dirty="0">
                          <a:solidFill>
                            <a:srgbClr val="FF0066"/>
                          </a:solidFill>
                          <a:latin typeface="+mn-lt"/>
                        </a:rPr>
                        <a:t>   “I want to know what I should do as much as possible…The only way for me is to learn slowly.</a:t>
                      </a:r>
                    </a:p>
                    <a:p>
                      <a:r>
                        <a:rPr kumimoji="1" lang="en-US" altLang="zh-TW" sz="1800" dirty="0">
                          <a:solidFill>
                            <a:srgbClr val="FF0066"/>
                          </a:solidFill>
                          <a:latin typeface="+mn-lt"/>
                        </a:rPr>
                        <a:t>   “The drains must be open”</a:t>
                      </a: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20859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2001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endParaRPr kumimoji="1" lang="en-US" altLang="ja-JP" sz="1800" dirty="0">
                        <a:latin typeface="+mn-lt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</a:rPr>
                        <a:t> Established the Yong-le CDA</a:t>
                      </a:r>
                    </a:p>
                    <a:p>
                      <a:r>
                        <a:rPr kumimoji="1" lang="en-US" altLang="ja-JP" sz="1800" dirty="0">
                          <a:latin typeface="+mn-lt"/>
                        </a:rPr>
                        <a:t> </a:t>
                      </a:r>
                      <a:r>
                        <a:rPr kumimoji="1" lang="en-US" altLang="ja-JP" sz="1800" u="sng" dirty="0">
                          <a:latin typeface="+mn-lt"/>
                        </a:rPr>
                        <a:t>Participated in a PCD study tour</a:t>
                      </a: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91741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2003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u="sng" dirty="0">
                          <a:latin typeface="+mn-lt"/>
                          <a:ea typeface="PMingLiU" panose="02020500000000000000" pitchFamily="18" charset="-120"/>
                        </a:rPr>
                        <a:t>The</a:t>
                      </a:r>
                      <a:r>
                        <a:rPr kumimoji="1" lang="ja-JP" altLang="en-US" sz="1800" b="0" u="sng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b="0" u="sng" dirty="0">
                          <a:latin typeface="+mn-lt"/>
                          <a:ea typeface="PMingLiU" panose="02020500000000000000" pitchFamily="18" charset="-120"/>
                        </a:rPr>
                        <a:t>san-he-yuan renovation</a:t>
                      </a:r>
                      <a:endParaRPr kumimoji="1" lang="ja-JP" altLang="en-US" sz="1800" b="0" u="sng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 Met a local environmental education activist </a:t>
                      </a: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3664810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2004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endParaRPr kumimoji="1" lang="ja-JP" altLang="en-US" sz="1800" b="1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lt"/>
                          <a:ea typeface="PMingLiU" panose="02020500000000000000" pitchFamily="18" charset="-120"/>
                        </a:rPr>
                        <a:t>Ms. Z started her job at the CDA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2050654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2007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PC</a:t>
                      </a:r>
                      <a:r>
                        <a:rPr kumimoji="1" lang="ja-JP" altLang="en-US" sz="1800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class</a:t>
                      </a:r>
                      <a:r>
                        <a:rPr kumimoji="1" lang="ja-JP" altLang="en-US" sz="1800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</a:p>
                  </a:txBody>
                  <a:tcPr marL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51070106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2008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sng" dirty="0">
                          <a:latin typeface="+mn-lt"/>
                          <a:ea typeface="PMingLiU" panose="02020500000000000000" pitchFamily="18" charset="-120"/>
                        </a:rPr>
                        <a:t>The </a:t>
                      </a:r>
                      <a:r>
                        <a:rPr kumimoji="1" lang="en-US" altLang="ja-JP" sz="1800" u="sng" dirty="0" err="1">
                          <a:latin typeface="+mn-lt"/>
                          <a:ea typeface="PMingLiU" panose="02020500000000000000" pitchFamily="18" charset="-120"/>
                        </a:rPr>
                        <a:t>Fuqi-gucuo</a:t>
                      </a:r>
                      <a:r>
                        <a:rPr kumimoji="1" lang="en-US" altLang="ja-JP" sz="1800" u="sng" dirty="0">
                          <a:latin typeface="+mn-lt"/>
                          <a:ea typeface="PMingLiU" panose="02020500000000000000" pitchFamily="18" charset="-120"/>
                        </a:rPr>
                        <a:t> opens to public</a:t>
                      </a:r>
                      <a:endParaRPr kumimoji="1" lang="ja-JP" altLang="en-US" sz="1800" u="sng" dirty="0">
                        <a:latin typeface="+mn-lt"/>
                        <a:ea typeface="PMingLiU" panose="02020500000000000000" pitchFamily="18" charset="-120"/>
                      </a:endParaRPr>
                    </a:p>
                    <a:p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Farming</a:t>
                      </a:r>
                      <a:r>
                        <a:rPr kumimoji="1" lang="ja-JP" altLang="en-US" sz="1800" b="1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experience</a:t>
                      </a: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“The children were no longer familiar with rural life”</a:t>
                      </a: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293729566"/>
                  </a:ext>
                </a:extLst>
              </a:tr>
              <a:tr h="257155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latin typeface="+mn-lt"/>
                          <a:ea typeface="PMingLiU" panose="02020500000000000000" pitchFamily="18" charset="-120"/>
                        </a:rPr>
                        <a:t>Book reading </a:t>
                      </a:r>
                    </a:p>
                  </a:txBody>
                  <a:tcPr marL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800" dirty="0">
                        <a:solidFill>
                          <a:srgbClr val="FF0066"/>
                        </a:solidFill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331311812"/>
                  </a:ext>
                </a:extLst>
              </a:tr>
            </a:tbl>
          </a:graphicData>
        </a:graphic>
      </p:graphicFrame>
      <p:sp>
        <p:nvSpPr>
          <p:cNvPr id="4" name="タイトル 1">
            <a:extLst>
              <a:ext uri="{FF2B5EF4-FFF2-40B4-BE49-F238E27FC236}">
                <a16:creationId xmlns:a16="http://schemas.microsoft.com/office/drawing/2014/main" id="{EA7C555F-C868-4325-9005-2AEC9CC2782E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Result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91661BB-1CB6-4B7B-A7B8-87D5C80C6B9A}"/>
              </a:ext>
            </a:extLst>
          </p:cNvPr>
          <p:cNvSpPr/>
          <p:nvPr/>
        </p:nvSpPr>
        <p:spPr>
          <a:xfrm>
            <a:off x="154864" y="1151718"/>
            <a:ext cx="40802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600" u="sng" dirty="0">
                <a:ea typeface="PMingLiU" panose="02020500000000000000" pitchFamily="18" charset="-120"/>
              </a:rPr>
              <a:t>The first period: 1998-2009</a:t>
            </a:r>
            <a:r>
              <a:rPr kumimoji="1" lang="ja-JP" altLang="en-US" sz="2600" dirty="0">
                <a:ea typeface="PMingLiU" panose="02020500000000000000" pitchFamily="18" charset="-120"/>
              </a:rPr>
              <a:t> </a:t>
            </a:r>
            <a:endParaRPr lang="ja-JP" altLang="en-US" sz="2600" dirty="0">
              <a:ea typeface="PMingLiU" panose="02020500000000000000" pitchFamily="18" charset="-12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A2B7195-A9C3-4E4A-93E2-A6F282386772}"/>
              </a:ext>
            </a:extLst>
          </p:cNvPr>
          <p:cNvGrpSpPr/>
          <p:nvPr/>
        </p:nvGrpSpPr>
        <p:grpSpPr>
          <a:xfrm>
            <a:off x="194521" y="3046413"/>
            <a:ext cx="3707598" cy="870849"/>
            <a:chOff x="194521" y="3046413"/>
            <a:chExt cx="3707598" cy="870849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D81E9983-9D2E-40DB-972D-1F35D5DA7AEB}"/>
                </a:ext>
              </a:extLst>
            </p:cNvPr>
            <p:cNvSpPr/>
            <p:nvPr/>
          </p:nvSpPr>
          <p:spPr>
            <a:xfrm>
              <a:off x="194521" y="3046413"/>
              <a:ext cx="3414213" cy="317989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31E3EBB0-7F4B-4831-87F8-34338F47BB94}"/>
                </a:ext>
              </a:extLst>
            </p:cNvPr>
            <p:cNvSpPr/>
            <p:nvPr/>
          </p:nvSpPr>
          <p:spPr>
            <a:xfrm>
              <a:off x="487906" y="3424819"/>
              <a:ext cx="3414213" cy="49244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kumimoji="1" lang="en-US" altLang="ja-JP" dirty="0">
                  <a:solidFill>
                    <a:schemeClr val="accent2">
                      <a:lumMod val="75000"/>
                    </a:schemeClr>
                  </a:solidFill>
                </a:rPr>
                <a:t>The Environmental Project (the Environmental Protection Bureau)</a:t>
              </a:r>
              <a:endParaRPr kumimoji="1" lang="ja-JP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73307F1-14DC-4EC0-8A6C-E7C69501F33A}"/>
              </a:ext>
            </a:extLst>
          </p:cNvPr>
          <p:cNvGrpSpPr/>
          <p:nvPr/>
        </p:nvGrpSpPr>
        <p:grpSpPr>
          <a:xfrm>
            <a:off x="194521" y="4319351"/>
            <a:ext cx="3707597" cy="840214"/>
            <a:chOff x="194521" y="2524188"/>
            <a:chExt cx="3707597" cy="840214"/>
          </a:xfrm>
        </p:grpSpPr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2F00698C-7EB2-4738-9B69-5346A89C9E4A}"/>
                </a:ext>
              </a:extLst>
            </p:cNvPr>
            <p:cNvSpPr/>
            <p:nvPr/>
          </p:nvSpPr>
          <p:spPr>
            <a:xfrm>
              <a:off x="194521" y="3046413"/>
              <a:ext cx="3414213" cy="317989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9E9982A1-435D-4689-8D67-AC507C05E21E}"/>
                </a:ext>
              </a:extLst>
            </p:cNvPr>
            <p:cNvSpPr/>
            <p:nvPr/>
          </p:nvSpPr>
          <p:spPr>
            <a:xfrm>
              <a:off x="487905" y="2524188"/>
              <a:ext cx="3414213" cy="49244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kumimoji="1" lang="en-US" altLang="ja-JP" dirty="0">
                  <a:solidFill>
                    <a:schemeClr val="accent2">
                      <a:lumMod val="75000"/>
                    </a:schemeClr>
                  </a:solidFill>
                </a:rPr>
                <a:t>The Cultural Preservation Project (the Council for Cultural Affairs)</a:t>
              </a:r>
              <a:endParaRPr kumimoji="1" lang="ja-JP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66F69F5C-9559-42DA-9BAE-23FBD7ED1606}"/>
              </a:ext>
            </a:extLst>
          </p:cNvPr>
          <p:cNvCxnSpPr/>
          <p:nvPr/>
        </p:nvCxnSpPr>
        <p:spPr>
          <a:xfrm>
            <a:off x="4023360" y="3424819"/>
            <a:ext cx="39624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E51815D-8A49-4814-A080-D069B2500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0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1">
            <a:extLst>
              <a:ext uri="{FF2B5EF4-FFF2-40B4-BE49-F238E27FC236}">
                <a16:creationId xmlns:a16="http://schemas.microsoft.com/office/drawing/2014/main" id="{3424D842-0F50-4981-ABC1-EC8B54A03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574482"/>
              </p:ext>
            </p:extLst>
          </p:nvPr>
        </p:nvGraphicFramePr>
        <p:xfrm>
          <a:off x="154864" y="1594825"/>
          <a:ext cx="8754958" cy="4978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14">
                  <a:extLst>
                    <a:ext uri="{9D8B030D-6E8A-4147-A177-3AD203B41FA5}">
                      <a16:colId xmlns:a16="http://schemas.microsoft.com/office/drawing/2014/main" val="3073634225"/>
                    </a:ext>
                  </a:extLst>
                </a:gridCol>
                <a:gridCol w="2844770">
                  <a:extLst>
                    <a:ext uri="{9D8B030D-6E8A-4147-A177-3AD203B41FA5}">
                      <a16:colId xmlns:a16="http://schemas.microsoft.com/office/drawing/2014/main" val="3566493856"/>
                    </a:ext>
                  </a:extLst>
                </a:gridCol>
                <a:gridCol w="5351374">
                  <a:extLst>
                    <a:ext uri="{9D8B030D-6E8A-4147-A177-3AD203B41FA5}">
                      <a16:colId xmlns:a16="http://schemas.microsoft.com/office/drawing/2014/main" val="1104942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Year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Activity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Event, Mr. T’s thinking &amp; action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214334025"/>
                  </a:ext>
                </a:extLst>
              </a:tr>
              <a:tr h="30150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2009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latin typeface="+mn-lt"/>
                          <a:ea typeface="PMingLiU" panose="02020500000000000000" pitchFamily="18" charset="-120"/>
                        </a:rPr>
                        <a:t>Book</a:t>
                      </a:r>
                      <a:r>
                        <a:rPr kumimoji="1" lang="ja-JP" altLang="en-US" sz="1800" b="0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b="0" dirty="0">
                          <a:latin typeface="+mn-lt"/>
                          <a:ea typeface="PMingLiU" panose="02020500000000000000" pitchFamily="18" charset="-120"/>
                        </a:rPr>
                        <a:t>reading </a:t>
                      </a:r>
                      <a:endParaRPr kumimoji="1" lang="ja-JP" altLang="en-US" sz="1800" b="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u="sng" dirty="0">
                          <a:latin typeface="+mn-lt"/>
                          <a:ea typeface="PMingLiU" panose="02020500000000000000" pitchFamily="18" charset="-120"/>
                        </a:rPr>
                        <a:t>The 8/8 flood</a:t>
                      </a:r>
                      <a:endParaRPr kumimoji="1" lang="ja-JP" altLang="en-US" sz="1800" u="sng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203575644"/>
                  </a:ext>
                </a:extLst>
              </a:tr>
              <a:tr h="213360"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</a:rPr>
                        <a:t>2010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Collecting</a:t>
                      </a:r>
                      <a:r>
                        <a:rPr kumimoji="1" lang="ja-JP" altLang="en-US" sz="1800" b="1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waste</a:t>
                      </a:r>
                      <a:r>
                        <a:rPr kumimoji="1" lang="ja-JP" altLang="en-US" sz="1800" b="1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material</a:t>
                      </a:r>
                      <a:endParaRPr kumimoji="1" lang="ja-JP" altLang="en-US" sz="1800" b="1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The </a:t>
                      </a:r>
                      <a:r>
                        <a:rPr kumimoji="1" lang="en-US" altLang="ja-JP" sz="1800" dirty="0" err="1">
                          <a:latin typeface="+mn-lt"/>
                          <a:ea typeface="PMingLiU" panose="02020500000000000000" pitchFamily="18" charset="-120"/>
                        </a:rPr>
                        <a:t>Fuqi-gucuo</a:t>
                      </a:r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 completed the repair work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“I do not need the government subsidy for repairs”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 “The</a:t>
                      </a:r>
                      <a:r>
                        <a:rPr kumimoji="1" lang="en-US" altLang="ja-JP" sz="1800" u="sng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 idea posed by the government for disaster recovery</a:t>
                      </a:r>
                      <a:r>
                        <a:rPr kumimoji="1" lang="ja-JP" altLang="en-US" sz="1800" u="sng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u="sng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is different from our opinions.</a:t>
                      </a:r>
                      <a:r>
                        <a:rPr kumimoji="1" lang="ja-JP" altLang="en-US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”</a:t>
                      </a:r>
                      <a:endParaRPr kumimoji="1" lang="en-US" altLang="ja-JP" sz="1800" dirty="0">
                        <a:solidFill>
                          <a:srgbClr val="FF0066"/>
                        </a:solidFill>
                        <a:latin typeface="+mn-lt"/>
                        <a:ea typeface="PMingLiU" panose="02020500000000000000" pitchFamily="18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dirty="0">
                          <a:solidFill>
                            <a:schemeClr val="accent1"/>
                          </a:solidFill>
                          <a:latin typeface="+mn-lt"/>
                          <a:ea typeface="PMingLiU" panose="02020500000000000000" pitchFamily="18" charset="-120"/>
                        </a:rPr>
                        <a:t>“Mr. T developed his concept of “keeping the village clean” to the environmental conservation activist.</a:t>
                      </a:r>
                      <a:endParaRPr kumimoji="1" lang="ja-JP" altLang="en-US" sz="1800" dirty="0">
                        <a:solidFill>
                          <a:schemeClr val="accent1"/>
                        </a:solidFill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322962520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Environmental</a:t>
                      </a:r>
                      <a:r>
                        <a:rPr kumimoji="1" lang="ja-JP" altLang="en-US" sz="1800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activity project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u="none" dirty="0">
                          <a:solidFill>
                            <a:srgbClr val="0070C0"/>
                          </a:solidFill>
                          <a:latin typeface="+mn-lt"/>
                          <a:ea typeface="PMingLiU" panose="02020500000000000000" pitchFamily="18" charset="-120"/>
                        </a:rPr>
                        <a:t>“I became accustomed to speaking in front of people and </a:t>
                      </a:r>
                      <a:r>
                        <a:rPr kumimoji="1" lang="en-US" altLang="ja-JP" sz="1800" u="sng" dirty="0">
                          <a:solidFill>
                            <a:srgbClr val="0070C0"/>
                          </a:solidFill>
                          <a:latin typeface="+mn-lt"/>
                          <a:ea typeface="PMingLiU" panose="02020500000000000000" pitchFamily="18" charset="-120"/>
                        </a:rPr>
                        <a:t>learned how to develop activities.”</a:t>
                      </a:r>
                      <a:endParaRPr kumimoji="1" lang="ja-JP" altLang="en-US" sz="1800" u="sng" dirty="0">
                        <a:solidFill>
                          <a:srgbClr val="0070C0"/>
                        </a:solidFill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2569440779"/>
                  </a:ext>
                </a:extLst>
              </a:tr>
              <a:tr h="232983">
                <a:tc vMerge="1"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Disaster risk reduction 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523702940"/>
                  </a:ext>
                </a:extLst>
              </a:tr>
              <a:tr h="306169">
                <a:tc vMerge="1">
                  <a:txBody>
                    <a:bodyPr/>
                    <a:lstStyle/>
                    <a:p>
                      <a:endParaRPr kumimoji="1" lang="ja-JP" altLang="en-US" sz="1800" dirty="0">
                        <a:latin typeface="PMingLiU" panose="02020500000000000000" pitchFamily="18" charset="-120"/>
                        <a:ea typeface="PMingLiU" panose="02020500000000000000" pitchFamily="18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Distribute vegetables </a:t>
                      </a:r>
                      <a:endParaRPr kumimoji="1" lang="ja-JP" altLang="en-US" sz="1800" b="1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868043714"/>
                  </a:ext>
                </a:extLst>
              </a:tr>
              <a:tr h="3061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2011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Farm village staying project </a:t>
                      </a:r>
                      <a:endParaRPr kumimoji="1" lang="ja-JP" altLang="en-US" sz="1800" b="1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2306963064"/>
                  </a:ext>
                </a:extLst>
              </a:tr>
              <a:tr h="3061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2012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Mobile library </a:t>
                      </a:r>
                      <a:endParaRPr kumimoji="1" lang="ja-JP" altLang="en-US" sz="1800" b="1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3593000200"/>
                  </a:ext>
                </a:extLst>
              </a:tr>
              <a:tr h="3061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2013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Waste reduction</a:t>
                      </a:r>
                      <a:endParaRPr kumimoji="1" lang="ja-JP" altLang="en-US" sz="1800" b="1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401108634"/>
                  </a:ext>
                </a:extLst>
              </a:tr>
              <a:tr h="3061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2015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Book reading </a:t>
                      </a:r>
                      <a:endParaRPr kumimoji="1" lang="ja-JP" altLang="en-US" sz="1800" b="1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2597794737"/>
                  </a:ext>
                </a:extLst>
              </a:tr>
              <a:tr h="3061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2016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latin typeface="+mn-lt"/>
                          <a:ea typeface="PMingLiU" panose="02020500000000000000" pitchFamily="18" charset="-120"/>
                        </a:rPr>
                        <a:t>Evacuation drill</a:t>
                      </a:r>
                      <a:endParaRPr kumimoji="1" lang="ja-JP" altLang="en-US" sz="1800" b="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710197641"/>
                  </a:ext>
                </a:extLst>
              </a:tr>
            </a:tbl>
          </a:graphicData>
        </a:graphic>
      </p:graphicFrame>
      <p:sp>
        <p:nvSpPr>
          <p:cNvPr id="4" name="タイトル 1">
            <a:extLst>
              <a:ext uri="{FF2B5EF4-FFF2-40B4-BE49-F238E27FC236}">
                <a16:creationId xmlns:a16="http://schemas.microsoft.com/office/drawing/2014/main" id="{EA7C555F-C868-4325-9005-2AEC9CC2782E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Result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43A6890-2D5D-47B5-A62E-E4AF69BF02CE}"/>
              </a:ext>
            </a:extLst>
          </p:cNvPr>
          <p:cNvSpPr/>
          <p:nvPr/>
        </p:nvSpPr>
        <p:spPr>
          <a:xfrm>
            <a:off x="154864" y="568934"/>
            <a:ext cx="8431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ea typeface="PMingLiU" panose="02020500000000000000" pitchFamily="18" charset="-120"/>
              </a:rPr>
              <a:t>PCD activities &amp; Mr. T’s actions</a:t>
            </a:r>
            <a:r>
              <a:rPr kumimoji="1" lang="ja-JP" altLang="en-US" sz="2800" dirty="0">
                <a:ea typeface="PMingLiU" panose="02020500000000000000" pitchFamily="18" charset="-120"/>
              </a:rPr>
              <a:t> </a:t>
            </a:r>
            <a:endParaRPr lang="ja-JP" altLang="en-US" sz="2800" dirty="0">
              <a:ea typeface="PMingLiU" panose="02020500000000000000" pitchFamily="18" charset="-12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C73B40-7AC2-4D52-83E1-188D7AA22395}"/>
              </a:ext>
            </a:extLst>
          </p:cNvPr>
          <p:cNvSpPr/>
          <p:nvPr/>
        </p:nvSpPr>
        <p:spPr>
          <a:xfrm>
            <a:off x="154864" y="1092154"/>
            <a:ext cx="44171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600" u="sng" dirty="0">
                <a:ea typeface="PMingLiU" panose="02020500000000000000" pitchFamily="18" charset="-120"/>
              </a:rPr>
              <a:t>The second period: 2009-2016</a:t>
            </a:r>
            <a:r>
              <a:rPr kumimoji="1" lang="ja-JP" altLang="en-US" sz="2600" dirty="0">
                <a:ea typeface="PMingLiU" panose="02020500000000000000" pitchFamily="18" charset="-120"/>
              </a:rPr>
              <a:t> </a:t>
            </a:r>
            <a:endParaRPr lang="ja-JP" altLang="en-US" sz="2600" dirty="0">
              <a:ea typeface="PMingLiU" panose="02020500000000000000" pitchFamily="18" charset="-120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B34FE72E-CC01-4238-8A06-8B756FE3FB2C}"/>
              </a:ext>
            </a:extLst>
          </p:cNvPr>
          <p:cNvCxnSpPr/>
          <p:nvPr/>
        </p:nvCxnSpPr>
        <p:spPr>
          <a:xfrm>
            <a:off x="4155440" y="3058160"/>
            <a:ext cx="387096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CC55237-63BD-4F35-8BC5-F362CC42CE14}"/>
              </a:ext>
            </a:extLst>
          </p:cNvPr>
          <p:cNvCxnSpPr>
            <a:cxnSpLocks/>
          </p:cNvCxnSpPr>
          <p:nvPr/>
        </p:nvCxnSpPr>
        <p:spPr>
          <a:xfrm>
            <a:off x="3525520" y="3332480"/>
            <a:ext cx="37084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A7AEBC4-1360-43CE-BDBB-4006CBEA2110}"/>
              </a:ext>
            </a:extLst>
          </p:cNvPr>
          <p:cNvCxnSpPr>
            <a:cxnSpLocks/>
          </p:cNvCxnSpPr>
          <p:nvPr/>
        </p:nvCxnSpPr>
        <p:spPr>
          <a:xfrm>
            <a:off x="3941156" y="4448760"/>
            <a:ext cx="3292764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B65B21DF-8F7D-4E5E-89A5-B10F4B885226}"/>
              </a:ext>
            </a:extLst>
          </p:cNvPr>
          <p:cNvSpPr/>
          <p:nvPr/>
        </p:nvSpPr>
        <p:spPr>
          <a:xfrm>
            <a:off x="154864" y="5070136"/>
            <a:ext cx="3414213" cy="619464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9755FDC-4872-4019-9460-62C7E1DBD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3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1">
            <a:extLst>
              <a:ext uri="{FF2B5EF4-FFF2-40B4-BE49-F238E27FC236}">
                <a16:creationId xmlns:a16="http://schemas.microsoft.com/office/drawing/2014/main" id="{3424D842-0F50-4981-ABC1-EC8B54A03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43105"/>
              </p:ext>
            </p:extLst>
          </p:nvPr>
        </p:nvGraphicFramePr>
        <p:xfrm>
          <a:off x="154864" y="1615374"/>
          <a:ext cx="8754958" cy="3483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249">
                  <a:extLst>
                    <a:ext uri="{9D8B030D-6E8A-4147-A177-3AD203B41FA5}">
                      <a16:colId xmlns:a16="http://schemas.microsoft.com/office/drawing/2014/main" val="3073634225"/>
                    </a:ext>
                  </a:extLst>
                </a:gridCol>
                <a:gridCol w="2831335">
                  <a:extLst>
                    <a:ext uri="{9D8B030D-6E8A-4147-A177-3AD203B41FA5}">
                      <a16:colId xmlns:a16="http://schemas.microsoft.com/office/drawing/2014/main" val="3566493856"/>
                    </a:ext>
                  </a:extLst>
                </a:gridCol>
                <a:gridCol w="5351374">
                  <a:extLst>
                    <a:ext uri="{9D8B030D-6E8A-4147-A177-3AD203B41FA5}">
                      <a16:colId xmlns:a16="http://schemas.microsoft.com/office/drawing/2014/main" val="1104942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Year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Activity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Event, Mr. T’s thinking &amp; action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214334025"/>
                  </a:ext>
                </a:extLst>
              </a:tr>
              <a:tr h="306169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2017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Elderly care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u="sng" dirty="0">
                          <a:latin typeface="+mn-lt"/>
                          <a:ea typeface="PMingLiU" panose="02020500000000000000" pitchFamily="18" charset="-120"/>
                        </a:rPr>
                        <a:t>Start the volunteer registration system</a:t>
                      </a:r>
                      <a:endParaRPr kumimoji="1" lang="ja-JP" altLang="en-US" sz="1800" u="sng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2756567262"/>
                  </a:ext>
                </a:extLst>
              </a:tr>
              <a:tr h="306169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Jogging &amp; drain cleaning</a:t>
                      </a:r>
                      <a:endParaRPr kumimoji="1" lang="ja-JP" altLang="en-US" sz="1800" b="1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 “I want them to know the ditch will keep us safe, therefore we must keep the ditch clean.”</a:t>
                      </a:r>
                    </a:p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lt"/>
                          <a:ea typeface="PMingLiU" panose="02020500000000000000" pitchFamily="18" charset="-120"/>
                        </a:rPr>
                        <a:t>Participants 62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385737412"/>
                  </a:ext>
                </a:extLst>
              </a:tr>
              <a:tr h="3061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2018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latin typeface="+mn-lt"/>
                          <a:ea typeface="PMingLiU" panose="02020500000000000000" pitchFamily="18" charset="-120"/>
                        </a:rPr>
                        <a:t>Music concert</a:t>
                      </a:r>
                      <a:endParaRPr kumimoji="1" lang="ja-JP" altLang="en-US" sz="1800" b="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“I wanted to let children know the area was beautiful.”</a:t>
                      </a:r>
                      <a:endParaRPr kumimoji="1" lang="ja-JP" altLang="en-US" sz="1800" dirty="0">
                        <a:solidFill>
                          <a:srgbClr val="FF0066"/>
                        </a:solidFill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4241372547"/>
                  </a:ext>
                </a:extLst>
              </a:tr>
              <a:tr h="3061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2019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Jogging</a:t>
                      </a:r>
                      <a:endParaRPr kumimoji="1" lang="ja-JP" altLang="en-US" sz="1800" b="1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 </a:t>
                      </a:r>
                      <a:r>
                        <a:rPr kumimoji="1" lang="en-US" altLang="ja-JP" sz="1800" u="sng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“We do culture”</a:t>
                      </a: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3348684320"/>
                  </a:ext>
                </a:extLst>
              </a:tr>
              <a:tr h="3061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+mn-lt"/>
                          <a:ea typeface="PMingLiU" panose="02020500000000000000" pitchFamily="18" charset="-120"/>
                        </a:rPr>
                        <a:t>2020</a:t>
                      </a:r>
                      <a:endParaRPr kumimoji="1" lang="ja-JP" altLang="en-US" sz="1800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lt"/>
                          <a:ea typeface="PMingLiU" panose="02020500000000000000" pitchFamily="18" charset="-120"/>
                        </a:rPr>
                        <a:t>Farming experience</a:t>
                      </a:r>
                      <a:endParaRPr kumimoji="1" lang="ja-JP" altLang="en-US" sz="1800" b="1" dirty="0"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 “Agriculture is culture” </a:t>
                      </a:r>
                    </a:p>
                    <a:p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 “</a:t>
                      </a:r>
                      <a:r>
                        <a:rPr kumimoji="1" lang="en-US" altLang="ja-JP" sz="1800" u="sng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We have many things we are able to hand down to the next generation</a:t>
                      </a:r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. We have to let the next generation know about </a:t>
                      </a:r>
                      <a:r>
                        <a:rPr kumimoji="1" lang="en-US" altLang="ja-JP" sz="1800" dirty="0" err="1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Linbian’s</a:t>
                      </a:r>
                      <a:r>
                        <a:rPr kumimoji="1" lang="en-US" altLang="ja-JP" sz="1800" dirty="0">
                          <a:solidFill>
                            <a:srgbClr val="FF0066"/>
                          </a:solidFill>
                          <a:latin typeface="+mn-lt"/>
                          <a:ea typeface="PMingLiU" panose="02020500000000000000" pitchFamily="18" charset="-120"/>
                        </a:rPr>
                        <a:t> culture.”</a:t>
                      </a:r>
                    </a:p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+mn-lt"/>
                          <a:ea typeface="PMingLiU" panose="02020500000000000000" pitchFamily="18" charset="-120"/>
                        </a:rPr>
                        <a:t>Jogging participants 172 Volunteer 30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  <a:latin typeface="+mn-lt"/>
                        <a:ea typeface="PMingLiU" panose="02020500000000000000" pitchFamily="18" charset="-120"/>
                      </a:endParaRPr>
                    </a:p>
                  </a:txBody>
                  <a:tcPr marL="0" marT="0" marB="0" anchor="ctr"/>
                </a:tc>
                <a:extLst>
                  <a:ext uri="{0D108BD9-81ED-4DB2-BD59-A6C34878D82A}">
                    <a16:rowId xmlns:a16="http://schemas.microsoft.com/office/drawing/2014/main" val="1797505293"/>
                  </a:ext>
                </a:extLst>
              </a:tr>
            </a:tbl>
          </a:graphicData>
        </a:graphic>
      </p:graphicFrame>
      <p:sp>
        <p:nvSpPr>
          <p:cNvPr id="4" name="タイトル 1">
            <a:extLst>
              <a:ext uri="{FF2B5EF4-FFF2-40B4-BE49-F238E27FC236}">
                <a16:creationId xmlns:a16="http://schemas.microsoft.com/office/drawing/2014/main" id="{EA7C555F-C868-4325-9005-2AEC9CC2782E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Result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EAE97AD-A626-4E1C-B5B1-FBBB7FB8E86A}"/>
              </a:ext>
            </a:extLst>
          </p:cNvPr>
          <p:cNvSpPr/>
          <p:nvPr/>
        </p:nvSpPr>
        <p:spPr>
          <a:xfrm>
            <a:off x="154864" y="568934"/>
            <a:ext cx="8431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ja-JP" sz="2800" dirty="0">
                <a:ea typeface="PMingLiU" panose="02020500000000000000" pitchFamily="18" charset="-120"/>
              </a:rPr>
              <a:t>PCD activities &amp; Mr. T’s actions</a:t>
            </a:r>
            <a:r>
              <a:rPr kumimoji="1" lang="ja-JP" altLang="en-US" sz="2800" dirty="0">
                <a:ea typeface="PMingLiU" panose="02020500000000000000" pitchFamily="18" charset="-120"/>
              </a:rPr>
              <a:t> </a:t>
            </a:r>
            <a:endParaRPr lang="ja-JP" altLang="en-US" sz="2800" dirty="0">
              <a:ea typeface="PMingLiU" panose="02020500000000000000" pitchFamily="18" charset="-12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AA9DD96-EEDA-492E-ACE9-A9DA7D0BAFBF}"/>
              </a:ext>
            </a:extLst>
          </p:cNvPr>
          <p:cNvSpPr/>
          <p:nvPr/>
        </p:nvSpPr>
        <p:spPr>
          <a:xfrm>
            <a:off x="154864" y="1092154"/>
            <a:ext cx="44171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600" u="sng" dirty="0">
                <a:ea typeface="PMingLiU" panose="02020500000000000000" pitchFamily="18" charset="-120"/>
              </a:rPr>
              <a:t>The third period: 2017-present</a:t>
            </a:r>
            <a:r>
              <a:rPr kumimoji="1" lang="ja-JP" altLang="en-US" sz="2600" dirty="0">
                <a:ea typeface="PMingLiU" panose="02020500000000000000" pitchFamily="18" charset="-120"/>
              </a:rPr>
              <a:t> </a:t>
            </a:r>
            <a:endParaRPr lang="ja-JP" altLang="en-US" sz="2600" dirty="0">
              <a:ea typeface="PMingLiU" panose="02020500000000000000" pitchFamily="18" charset="-12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BDEA0A98-1CD2-49CF-83FB-4273C9154F85}"/>
              </a:ext>
            </a:extLst>
          </p:cNvPr>
          <p:cNvCxnSpPr>
            <a:cxnSpLocks/>
          </p:cNvCxnSpPr>
          <p:nvPr/>
        </p:nvCxnSpPr>
        <p:spPr>
          <a:xfrm>
            <a:off x="3677920" y="2560320"/>
            <a:ext cx="45212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5F29F18-8724-415C-932F-7E37BDFE21BF}"/>
              </a:ext>
            </a:extLst>
          </p:cNvPr>
          <p:cNvCxnSpPr>
            <a:cxnSpLocks/>
          </p:cNvCxnSpPr>
          <p:nvPr/>
        </p:nvCxnSpPr>
        <p:spPr>
          <a:xfrm>
            <a:off x="3464560" y="2814320"/>
            <a:ext cx="389128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17DCAB5-DCC9-4F0A-A9E4-63757A09E0E9}"/>
              </a:ext>
            </a:extLst>
          </p:cNvPr>
          <p:cNvGrpSpPr/>
          <p:nvPr/>
        </p:nvGrpSpPr>
        <p:grpSpPr>
          <a:xfrm>
            <a:off x="154863" y="4269072"/>
            <a:ext cx="3228417" cy="973554"/>
            <a:chOff x="194520" y="3046413"/>
            <a:chExt cx="3228417" cy="973554"/>
          </a:xfrm>
        </p:grpSpPr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F658011C-DB37-41CE-BF7D-922D710B5BC4}"/>
                </a:ext>
              </a:extLst>
            </p:cNvPr>
            <p:cNvSpPr/>
            <p:nvPr/>
          </p:nvSpPr>
          <p:spPr>
            <a:xfrm>
              <a:off x="194522" y="3046413"/>
              <a:ext cx="2750896" cy="337766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B34C82A4-E0E9-485E-A9C7-1D9EA93C66A5}"/>
                </a:ext>
              </a:extLst>
            </p:cNvPr>
            <p:cNvSpPr/>
            <p:nvPr/>
          </p:nvSpPr>
          <p:spPr>
            <a:xfrm>
              <a:off x="194520" y="3527524"/>
              <a:ext cx="3228417" cy="49244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kumimoji="1" lang="en-US" altLang="ja-JP" dirty="0">
                  <a:solidFill>
                    <a:schemeClr val="accent2">
                      <a:lumMod val="75000"/>
                    </a:schemeClr>
                  </a:solidFill>
                </a:rPr>
                <a:t>The primary school adopted this activity to its curriculum</a:t>
              </a:r>
              <a:endParaRPr kumimoji="1" lang="ja-JP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7DAA6C66-6B74-4267-9686-41732F892C3F}"/>
              </a:ext>
            </a:extLst>
          </p:cNvPr>
          <p:cNvCxnSpPr>
            <a:cxnSpLocks/>
          </p:cNvCxnSpPr>
          <p:nvPr/>
        </p:nvCxnSpPr>
        <p:spPr>
          <a:xfrm>
            <a:off x="3566160" y="3708400"/>
            <a:ext cx="159512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671A1F0-2300-4B43-BD14-536100ED9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3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495DEB-B4C1-40CE-AEA2-940545BCB83F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Verification of the CDA’s initiative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41E2A081-4F12-4107-BB20-73A7CC5071AE}"/>
              </a:ext>
            </a:extLst>
          </p:cNvPr>
          <p:cNvSpPr/>
          <p:nvPr/>
        </p:nvSpPr>
        <p:spPr>
          <a:xfrm>
            <a:off x="3635566" y="2591718"/>
            <a:ext cx="1872867" cy="16745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The Yong-le CDA</a:t>
            </a:r>
            <a:endParaRPr kumimoji="1" lang="ja-JP" altLang="en-US" sz="2400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F1AEA3E3-1159-416D-B9F1-73830AF4B06B}"/>
              </a:ext>
            </a:extLst>
          </p:cNvPr>
          <p:cNvSpPr/>
          <p:nvPr/>
        </p:nvSpPr>
        <p:spPr>
          <a:xfrm>
            <a:off x="495760" y="1930708"/>
            <a:ext cx="1696597" cy="9254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The government</a:t>
            </a:r>
            <a:endParaRPr kumimoji="1" lang="ja-JP" altLang="en-US" sz="2200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3040E22-06C7-4911-B74D-D5D931488744}"/>
              </a:ext>
            </a:extLst>
          </p:cNvPr>
          <p:cNvSpPr/>
          <p:nvPr/>
        </p:nvSpPr>
        <p:spPr>
          <a:xfrm>
            <a:off x="539827" y="4266281"/>
            <a:ext cx="1718632" cy="92541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Private funding associations</a:t>
            </a:r>
            <a:endParaRPr kumimoji="1" lang="ja-JP" altLang="en-US" sz="2200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DE713C9-3B19-4F5A-AA81-5E334E09BBCE}"/>
              </a:ext>
            </a:extLst>
          </p:cNvPr>
          <p:cNvCxnSpPr>
            <a:cxnSpLocks/>
          </p:cNvCxnSpPr>
          <p:nvPr/>
        </p:nvCxnSpPr>
        <p:spPr>
          <a:xfrm>
            <a:off x="2258459" y="2279023"/>
            <a:ext cx="1443209" cy="6031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9B54352-04A5-459C-BD37-3BD73BE9711E}"/>
              </a:ext>
            </a:extLst>
          </p:cNvPr>
          <p:cNvCxnSpPr>
            <a:cxnSpLocks/>
          </p:cNvCxnSpPr>
          <p:nvPr/>
        </p:nvCxnSpPr>
        <p:spPr>
          <a:xfrm flipV="1">
            <a:off x="2258459" y="3861413"/>
            <a:ext cx="1377107" cy="680291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5780AB3-9CEC-4E70-96D7-ADA9D7C86FD0}"/>
              </a:ext>
            </a:extLst>
          </p:cNvPr>
          <p:cNvSpPr/>
          <p:nvPr/>
        </p:nvSpPr>
        <p:spPr>
          <a:xfrm>
            <a:off x="539827" y="1147975"/>
            <a:ext cx="40802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600" u="sng" dirty="0">
                <a:ea typeface="PMingLiU" panose="02020500000000000000" pitchFamily="18" charset="-120"/>
              </a:rPr>
              <a:t>The first period: 1998-2009</a:t>
            </a:r>
            <a:r>
              <a:rPr kumimoji="1" lang="ja-JP" altLang="en-US" sz="2600" dirty="0">
                <a:ea typeface="PMingLiU" panose="02020500000000000000" pitchFamily="18" charset="-120"/>
              </a:rPr>
              <a:t> </a:t>
            </a:r>
            <a:endParaRPr lang="ja-JP" altLang="en-US" sz="2600" dirty="0">
              <a:ea typeface="PMingLiU" panose="02020500000000000000" pitchFamily="18" charset="-120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ACC4BDBD-8F97-44B5-9F9C-868666C1F7E0}"/>
              </a:ext>
            </a:extLst>
          </p:cNvPr>
          <p:cNvGrpSpPr/>
          <p:nvPr/>
        </p:nvGrpSpPr>
        <p:grpSpPr>
          <a:xfrm>
            <a:off x="3121882" y="5245499"/>
            <a:ext cx="5845656" cy="1229458"/>
            <a:chOff x="2823362" y="5311564"/>
            <a:chExt cx="5957951" cy="1229458"/>
          </a:xfrm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13DA87F-16E1-4084-A639-693966B35A83}"/>
                </a:ext>
              </a:extLst>
            </p:cNvPr>
            <p:cNvSpPr txBox="1"/>
            <p:nvPr/>
          </p:nvSpPr>
          <p:spPr>
            <a:xfrm>
              <a:off x="3316947" y="5710025"/>
              <a:ext cx="54643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400" dirty="0">
                  <a:solidFill>
                    <a:srgbClr val="FF0066"/>
                  </a:solidFill>
                </a:rPr>
                <a:t>“The drains must be cleared”</a:t>
              </a:r>
            </a:p>
            <a:p>
              <a:r>
                <a:rPr lang="en-US" altLang="ja-JP" sz="2400" dirty="0">
                  <a:solidFill>
                    <a:srgbClr val="FF0066"/>
                  </a:solidFill>
                </a:rPr>
                <a:t>“I did not know exactly what culture was”</a:t>
              </a:r>
              <a:endParaRPr lang="ja-JP" altLang="en-US" sz="2400" dirty="0">
                <a:solidFill>
                  <a:srgbClr val="FF0066"/>
                </a:solidFill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CBFEB7E-2329-466E-A193-68EDBB2E564F}"/>
                </a:ext>
              </a:extLst>
            </p:cNvPr>
            <p:cNvSpPr txBox="1"/>
            <p:nvPr/>
          </p:nvSpPr>
          <p:spPr>
            <a:xfrm>
              <a:off x="2823362" y="5311564"/>
              <a:ext cx="26850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400" dirty="0">
                  <a:solidFill>
                    <a:srgbClr val="FF0066"/>
                  </a:solidFill>
                </a:rPr>
                <a:t>&lt;Mr. T’s speaking&gt; </a:t>
              </a:r>
              <a:endParaRPr lang="ja-JP" altLang="en-US" sz="2400" dirty="0">
                <a:solidFill>
                  <a:srgbClr val="FF0066"/>
                </a:solidFill>
              </a:endParaRPr>
            </a:p>
          </p:txBody>
        </p:sp>
      </p:grp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BC4A8C9-EFB6-48EE-BE83-CB4068FDA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楕円 2">
            <a:extLst>
              <a:ext uri="{FF2B5EF4-FFF2-40B4-BE49-F238E27FC236}">
                <a16:creationId xmlns:a16="http://schemas.microsoft.com/office/drawing/2014/main" id="{41E2A081-4F12-4107-BB20-73A7CC5071AE}"/>
              </a:ext>
            </a:extLst>
          </p:cNvPr>
          <p:cNvSpPr/>
          <p:nvPr/>
        </p:nvSpPr>
        <p:spPr>
          <a:xfrm>
            <a:off x="3635566" y="2591718"/>
            <a:ext cx="1872867" cy="16745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The Yong-le CDA</a:t>
            </a:r>
            <a:endParaRPr kumimoji="1" lang="ja-JP" altLang="en-US" sz="2400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F1AEA3E3-1159-416D-B9F1-73830AF4B06B}"/>
              </a:ext>
            </a:extLst>
          </p:cNvPr>
          <p:cNvSpPr/>
          <p:nvPr/>
        </p:nvSpPr>
        <p:spPr>
          <a:xfrm>
            <a:off x="495760" y="1930708"/>
            <a:ext cx="1696597" cy="9254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The government</a:t>
            </a:r>
            <a:endParaRPr kumimoji="1" lang="ja-JP" altLang="en-US" sz="2200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3040E22-06C7-4911-B74D-D5D931488744}"/>
              </a:ext>
            </a:extLst>
          </p:cNvPr>
          <p:cNvSpPr/>
          <p:nvPr/>
        </p:nvSpPr>
        <p:spPr>
          <a:xfrm>
            <a:off x="539827" y="4266281"/>
            <a:ext cx="1718632" cy="92541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Private funding associations</a:t>
            </a:r>
            <a:endParaRPr kumimoji="1" lang="ja-JP" altLang="en-US" sz="2200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0B83F9C8-1300-4E78-9E06-7CA448D4007F}"/>
              </a:ext>
            </a:extLst>
          </p:cNvPr>
          <p:cNvSpPr/>
          <p:nvPr/>
        </p:nvSpPr>
        <p:spPr>
          <a:xfrm>
            <a:off x="6951642" y="3101248"/>
            <a:ext cx="1872867" cy="6885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Primary school</a:t>
            </a:r>
            <a:endParaRPr kumimoji="1" lang="ja-JP" altLang="en-US" sz="2200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DE713C9-3B19-4F5A-AA81-5E334E09BBCE}"/>
              </a:ext>
            </a:extLst>
          </p:cNvPr>
          <p:cNvCxnSpPr>
            <a:cxnSpLocks/>
          </p:cNvCxnSpPr>
          <p:nvPr/>
        </p:nvCxnSpPr>
        <p:spPr>
          <a:xfrm>
            <a:off x="2258459" y="2258966"/>
            <a:ext cx="1443209" cy="6031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9B54352-04A5-459C-BD37-3BD73BE9711E}"/>
              </a:ext>
            </a:extLst>
          </p:cNvPr>
          <p:cNvCxnSpPr>
            <a:cxnSpLocks/>
          </p:cNvCxnSpPr>
          <p:nvPr/>
        </p:nvCxnSpPr>
        <p:spPr>
          <a:xfrm flipV="1">
            <a:off x="2255705" y="3987191"/>
            <a:ext cx="1379861" cy="559612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EFF6373-DB30-4CE2-A1CE-4DD8B60B17E1}"/>
              </a:ext>
            </a:extLst>
          </p:cNvPr>
          <p:cNvSpPr/>
          <p:nvPr/>
        </p:nvSpPr>
        <p:spPr>
          <a:xfrm>
            <a:off x="495760" y="1205171"/>
            <a:ext cx="44171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600" u="sng" dirty="0">
                <a:ea typeface="PMingLiU" panose="02020500000000000000" pitchFamily="18" charset="-120"/>
              </a:rPr>
              <a:t>The second period: 2009-2016</a:t>
            </a:r>
            <a:r>
              <a:rPr kumimoji="1" lang="ja-JP" altLang="en-US" sz="2600" dirty="0">
                <a:ea typeface="PMingLiU" panose="02020500000000000000" pitchFamily="18" charset="-120"/>
              </a:rPr>
              <a:t> </a:t>
            </a:r>
            <a:endParaRPr lang="ja-JP" altLang="en-US" sz="2600" dirty="0">
              <a:ea typeface="PMingLiU" panose="02020500000000000000" pitchFamily="18" charset="-120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2E18150F-E786-47FB-93A0-BAB67E9B53F4}"/>
              </a:ext>
            </a:extLst>
          </p:cNvPr>
          <p:cNvCxnSpPr>
            <a:cxnSpLocks/>
          </p:cNvCxnSpPr>
          <p:nvPr/>
        </p:nvCxnSpPr>
        <p:spPr>
          <a:xfrm flipH="1" flipV="1">
            <a:off x="2225408" y="2566539"/>
            <a:ext cx="1344056" cy="55172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500720F-BA70-4457-9D85-33E2E69BFAB0}"/>
              </a:ext>
            </a:extLst>
          </p:cNvPr>
          <p:cNvCxnSpPr>
            <a:cxnSpLocks/>
          </p:cNvCxnSpPr>
          <p:nvPr/>
        </p:nvCxnSpPr>
        <p:spPr>
          <a:xfrm flipH="1">
            <a:off x="2324562" y="4266281"/>
            <a:ext cx="1465240" cy="60296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EBEA649-971C-4250-935F-5A30DFA45901}"/>
              </a:ext>
            </a:extLst>
          </p:cNvPr>
          <p:cNvCxnSpPr>
            <a:cxnSpLocks/>
          </p:cNvCxnSpPr>
          <p:nvPr/>
        </p:nvCxnSpPr>
        <p:spPr>
          <a:xfrm>
            <a:off x="5574535" y="3646583"/>
            <a:ext cx="134405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36D8334-B701-43AF-A856-37A005E1871E}"/>
              </a:ext>
            </a:extLst>
          </p:cNvPr>
          <p:cNvCxnSpPr>
            <a:cxnSpLocks/>
          </p:cNvCxnSpPr>
          <p:nvPr/>
        </p:nvCxnSpPr>
        <p:spPr>
          <a:xfrm flipH="1">
            <a:off x="5508433" y="2166408"/>
            <a:ext cx="1410159" cy="799453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タイトル 1">
            <a:extLst>
              <a:ext uri="{FF2B5EF4-FFF2-40B4-BE49-F238E27FC236}">
                <a16:creationId xmlns:a16="http://schemas.microsoft.com/office/drawing/2014/main" id="{D34B0FC1-9847-419C-A0CF-13CB10BAA9A4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Verification of the CDA’s initiative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E53DBE4F-3ED2-44BD-9327-E424AC66E6AB}"/>
              </a:ext>
            </a:extLst>
          </p:cNvPr>
          <p:cNvSpPr/>
          <p:nvPr/>
        </p:nvSpPr>
        <p:spPr>
          <a:xfrm>
            <a:off x="6918592" y="1640055"/>
            <a:ext cx="1872867" cy="6885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Library</a:t>
            </a:r>
            <a:endParaRPr kumimoji="1" lang="ja-JP" altLang="en-US" dirty="0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8E58464A-734F-4260-B1C8-320FA9FE7779}"/>
              </a:ext>
            </a:extLst>
          </p:cNvPr>
          <p:cNvGrpSpPr/>
          <p:nvPr/>
        </p:nvGrpSpPr>
        <p:grpSpPr>
          <a:xfrm>
            <a:off x="2640159" y="5015618"/>
            <a:ext cx="6241005" cy="1651143"/>
            <a:chOff x="1628737" y="5411243"/>
            <a:chExt cx="6719331" cy="1651143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C8842BD8-02BE-4EE0-A430-0B3AAA29A283}"/>
                </a:ext>
              </a:extLst>
            </p:cNvPr>
            <p:cNvSpPr txBox="1"/>
            <p:nvPr/>
          </p:nvSpPr>
          <p:spPr>
            <a:xfrm>
              <a:off x="1783194" y="5710025"/>
              <a:ext cx="656487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solidFill>
                    <a:srgbClr val="FF0066"/>
                  </a:solidFill>
                </a:rPr>
                <a:t>“The idea posed by the government for disaster recovery is different from our opinions.”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514D9F08-2FC0-44A3-AF10-601E5EC3E8B7}"/>
                </a:ext>
              </a:extLst>
            </p:cNvPr>
            <p:cNvSpPr txBox="1"/>
            <p:nvPr/>
          </p:nvSpPr>
          <p:spPr>
            <a:xfrm>
              <a:off x="1628737" y="5411243"/>
              <a:ext cx="26850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solidFill>
                    <a:srgbClr val="FF0066"/>
                  </a:solidFill>
                </a:rPr>
                <a:t>&lt;Mr. T’s speaking&gt; </a:t>
              </a:r>
              <a:endParaRPr lang="ja-JP" altLang="en-US" sz="2000" dirty="0">
                <a:solidFill>
                  <a:srgbClr val="FF0066"/>
                </a:solidFill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54B12ED8-238C-486E-8D25-E7CEC492CF26}"/>
                </a:ext>
              </a:extLst>
            </p:cNvPr>
            <p:cNvSpPr txBox="1"/>
            <p:nvPr/>
          </p:nvSpPr>
          <p:spPr>
            <a:xfrm>
              <a:off x="1628737" y="6354500"/>
              <a:ext cx="542476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solidFill>
                    <a:schemeClr val="accent1"/>
                  </a:solidFill>
                </a:rPr>
                <a:t>&lt;Ms. Z’s speaking&gt;</a:t>
              </a:r>
            </a:p>
            <a:p>
              <a:r>
                <a:rPr lang="en-US" altLang="ja-JP" sz="2000" dirty="0">
                  <a:solidFill>
                    <a:schemeClr val="accent1"/>
                  </a:solidFill>
                </a:rPr>
                <a:t>   “ I learned how to develop activities.”</a:t>
              </a:r>
              <a:endParaRPr lang="ja-JP" altLang="en-US" sz="20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B24DB95-FBBA-4D76-9E19-DE758E8E53CE}"/>
              </a:ext>
            </a:extLst>
          </p:cNvPr>
          <p:cNvSpPr/>
          <p:nvPr/>
        </p:nvSpPr>
        <p:spPr>
          <a:xfrm>
            <a:off x="2064806" y="3337985"/>
            <a:ext cx="1150706" cy="357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rgbClr val="7030A0"/>
                </a:solidFill>
              </a:rPr>
              <a:t>Needs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EC13B69-F53E-4079-A78C-608D99720C52}"/>
              </a:ext>
            </a:extLst>
          </p:cNvPr>
          <p:cNvSpPr/>
          <p:nvPr/>
        </p:nvSpPr>
        <p:spPr>
          <a:xfrm>
            <a:off x="7335772" y="5788517"/>
            <a:ext cx="1455687" cy="370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rgbClr val="7030A0"/>
                </a:solidFill>
              </a:rPr>
              <a:t>Planning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199745F-C6E9-4F9A-BCEC-0A9DBB01B21A}"/>
              </a:ext>
            </a:extLst>
          </p:cNvPr>
          <p:cNvSpPr/>
          <p:nvPr/>
        </p:nvSpPr>
        <p:spPr>
          <a:xfrm>
            <a:off x="7295603" y="6192644"/>
            <a:ext cx="1585561" cy="377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rgbClr val="7030A0"/>
                </a:solidFill>
              </a:rPr>
              <a:t>Resource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F7E67F2-7263-4AA0-8A70-1B2D5A807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2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楕円 2">
            <a:extLst>
              <a:ext uri="{FF2B5EF4-FFF2-40B4-BE49-F238E27FC236}">
                <a16:creationId xmlns:a16="http://schemas.microsoft.com/office/drawing/2014/main" id="{41E2A081-4F12-4107-BB20-73A7CC5071AE}"/>
              </a:ext>
            </a:extLst>
          </p:cNvPr>
          <p:cNvSpPr/>
          <p:nvPr/>
        </p:nvSpPr>
        <p:spPr>
          <a:xfrm>
            <a:off x="3635566" y="2591718"/>
            <a:ext cx="1872867" cy="16745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The Yong-le CDA</a:t>
            </a:r>
            <a:endParaRPr kumimoji="1" lang="ja-JP" altLang="en-US" sz="2400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F1AEA3E3-1159-416D-B9F1-73830AF4B06B}"/>
              </a:ext>
            </a:extLst>
          </p:cNvPr>
          <p:cNvSpPr/>
          <p:nvPr/>
        </p:nvSpPr>
        <p:spPr>
          <a:xfrm>
            <a:off x="495760" y="1930708"/>
            <a:ext cx="1696597" cy="9254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The government</a:t>
            </a:r>
            <a:endParaRPr kumimoji="1" lang="ja-JP" altLang="en-US" sz="2200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3040E22-06C7-4911-B74D-D5D931488744}"/>
              </a:ext>
            </a:extLst>
          </p:cNvPr>
          <p:cNvSpPr/>
          <p:nvPr/>
        </p:nvSpPr>
        <p:spPr>
          <a:xfrm>
            <a:off x="539827" y="4266281"/>
            <a:ext cx="1718632" cy="92541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Private funding associations</a:t>
            </a:r>
            <a:endParaRPr kumimoji="1" lang="ja-JP" altLang="en-US" sz="2200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0B83F9C8-1300-4E78-9E06-7CA448D4007F}"/>
              </a:ext>
            </a:extLst>
          </p:cNvPr>
          <p:cNvSpPr/>
          <p:nvPr/>
        </p:nvSpPr>
        <p:spPr>
          <a:xfrm>
            <a:off x="6951642" y="3101248"/>
            <a:ext cx="1872867" cy="6885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Primary school</a:t>
            </a:r>
            <a:endParaRPr kumimoji="1" lang="ja-JP" altLang="en-US" sz="2200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DE713C9-3B19-4F5A-AA81-5E334E09BBCE}"/>
              </a:ext>
            </a:extLst>
          </p:cNvPr>
          <p:cNvCxnSpPr>
            <a:cxnSpLocks/>
          </p:cNvCxnSpPr>
          <p:nvPr/>
        </p:nvCxnSpPr>
        <p:spPr>
          <a:xfrm>
            <a:off x="2258459" y="2258966"/>
            <a:ext cx="1443209" cy="6031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9B54352-04A5-459C-BD37-3BD73BE9711E}"/>
              </a:ext>
            </a:extLst>
          </p:cNvPr>
          <p:cNvCxnSpPr>
            <a:cxnSpLocks/>
          </p:cNvCxnSpPr>
          <p:nvPr/>
        </p:nvCxnSpPr>
        <p:spPr>
          <a:xfrm flipV="1">
            <a:off x="2255705" y="3987191"/>
            <a:ext cx="1379861" cy="559612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2E18150F-E786-47FB-93A0-BAB67E9B53F4}"/>
              </a:ext>
            </a:extLst>
          </p:cNvPr>
          <p:cNvCxnSpPr>
            <a:cxnSpLocks/>
          </p:cNvCxnSpPr>
          <p:nvPr/>
        </p:nvCxnSpPr>
        <p:spPr>
          <a:xfrm flipH="1" flipV="1">
            <a:off x="2225408" y="2566539"/>
            <a:ext cx="1344056" cy="55172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500720F-BA70-4457-9D85-33E2E69BFAB0}"/>
              </a:ext>
            </a:extLst>
          </p:cNvPr>
          <p:cNvCxnSpPr>
            <a:cxnSpLocks/>
          </p:cNvCxnSpPr>
          <p:nvPr/>
        </p:nvCxnSpPr>
        <p:spPr>
          <a:xfrm flipH="1">
            <a:off x="2324562" y="4266281"/>
            <a:ext cx="1465240" cy="60296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EBEA649-971C-4250-935F-5A30DFA45901}"/>
              </a:ext>
            </a:extLst>
          </p:cNvPr>
          <p:cNvCxnSpPr>
            <a:cxnSpLocks/>
          </p:cNvCxnSpPr>
          <p:nvPr/>
        </p:nvCxnSpPr>
        <p:spPr>
          <a:xfrm>
            <a:off x="5574535" y="3646583"/>
            <a:ext cx="134405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36D8334-B701-43AF-A856-37A005E1871E}"/>
              </a:ext>
            </a:extLst>
          </p:cNvPr>
          <p:cNvCxnSpPr>
            <a:cxnSpLocks/>
          </p:cNvCxnSpPr>
          <p:nvPr/>
        </p:nvCxnSpPr>
        <p:spPr>
          <a:xfrm flipH="1">
            <a:off x="5508433" y="2166408"/>
            <a:ext cx="1410159" cy="799453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タイトル 1">
            <a:extLst>
              <a:ext uri="{FF2B5EF4-FFF2-40B4-BE49-F238E27FC236}">
                <a16:creationId xmlns:a16="http://schemas.microsoft.com/office/drawing/2014/main" id="{D34B0FC1-9847-419C-A0CF-13CB10BAA9A4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Verification of the CDA’s initiative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E53DBE4F-3ED2-44BD-9327-E424AC66E6AB}"/>
              </a:ext>
            </a:extLst>
          </p:cNvPr>
          <p:cNvSpPr/>
          <p:nvPr/>
        </p:nvSpPr>
        <p:spPr>
          <a:xfrm>
            <a:off x="6918592" y="1640055"/>
            <a:ext cx="1872867" cy="6885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Library</a:t>
            </a:r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874BF85-AAF1-4CB9-A84C-35E6AD8C4E63}"/>
              </a:ext>
            </a:extLst>
          </p:cNvPr>
          <p:cNvSpPr/>
          <p:nvPr/>
        </p:nvSpPr>
        <p:spPr>
          <a:xfrm>
            <a:off x="495760" y="1246894"/>
            <a:ext cx="44171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600" u="sng" dirty="0">
                <a:ea typeface="PMingLiU" panose="02020500000000000000" pitchFamily="18" charset="-120"/>
              </a:rPr>
              <a:t>The third period: 2017-present</a:t>
            </a:r>
            <a:r>
              <a:rPr kumimoji="1" lang="ja-JP" altLang="en-US" sz="2600" dirty="0">
                <a:ea typeface="PMingLiU" panose="02020500000000000000" pitchFamily="18" charset="-120"/>
              </a:rPr>
              <a:t> </a:t>
            </a:r>
            <a:endParaRPr lang="ja-JP" altLang="en-US" sz="2600" dirty="0">
              <a:ea typeface="PMingLiU" panose="02020500000000000000" pitchFamily="18" charset="-120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1217EB5-69DD-4960-A20E-2739AC694DE0}"/>
              </a:ext>
            </a:extLst>
          </p:cNvPr>
          <p:cNvCxnSpPr>
            <a:cxnSpLocks/>
          </p:cNvCxnSpPr>
          <p:nvPr/>
        </p:nvCxnSpPr>
        <p:spPr>
          <a:xfrm flipH="1">
            <a:off x="5574535" y="3393545"/>
            <a:ext cx="1311005" cy="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CEFC1144-6B9C-48FF-BAF1-E0F9045A0B63}"/>
              </a:ext>
            </a:extLst>
          </p:cNvPr>
          <p:cNvCxnSpPr>
            <a:cxnSpLocks/>
          </p:cNvCxnSpPr>
          <p:nvPr/>
        </p:nvCxnSpPr>
        <p:spPr>
          <a:xfrm flipV="1">
            <a:off x="5387247" y="1802619"/>
            <a:ext cx="1498293" cy="90753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D19E334C-EE5D-40BC-8737-EBC682B55121}"/>
              </a:ext>
            </a:extLst>
          </p:cNvPr>
          <p:cNvSpPr/>
          <p:nvPr/>
        </p:nvSpPr>
        <p:spPr>
          <a:xfrm>
            <a:off x="6731306" y="4418743"/>
            <a:ext cx="1872867" cy="2955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Local expert</a:t>
            </a:r>
            <a:endParaRPr kumimoji="1" lang="ja-JP" altLang="en-US" sz="2200" dirty="0"/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1407E28A-BD53-4E25-9753-57035B981E67}"/>
              </a:ext>
            </a:extLst>
          </p:cNvPr>
          <p:cNvSpPr/>
          <p:nvPr/>
        </p:nvSpPr>
        <p:spPr>
          <a:xfrm>
            <a:off x="6300563" y="4940296"/>
            <a:ext cx="1872867" cy="2955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Local expert</a:t>
            </a:r>
            <a:endParaRPr kumimoji="1" lang="ja-JP" altLang="en-US" sz="2200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69E3D2E1-DFA4-425B-B38E-97D771097ADB}"/>
              </a:ext>
            </a:extLst>
          </p:cNvPr>
          <p:cNvSpPr/>
          <p:nvPr/>
        </p:nvSpPr>
        <p:spPr>
          <a:xfrm>
            <a:off x="5890398" y="5380497"/>
            <a:ext cx="1872867" cy="2955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/>
              <a:t>Local expert</a:t>
            </a:r>
            <a:endParaRPr kumimoji="1" lang="ja-JP" altLang="en-US" sz="2200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20635607-36E2-4314-B49F-8A3DAE86C26B}"/>
              </a:ext>
            </a:extLst>
          </p:cNvPr>
          <p:cNvCxnSpPr>
            <a:cxnSpLocks/>
          </p:cNvCxnSpPr>
          <p:nvPr/>
        </p:nvCxnSpPr>
        <p:spPr>
          <a:xfrm>
            <a:off x="5433821" y="3883596"/>
            <a:ext cx="1266942" cy="74179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8B97C5AF-811B-4972-8EE2-59CC233801C5}"/>
              </a:ext>
            </a:extLst>
          </p:cNvPr>
          <p:cNvCxnSpPr>
            <a:cxnSpLocks/>
          </p:cNvCxnSpPr>
          <p:nvPr/>
        </p:nvCxnSpPr>
        <p:spPr>
          <a:xfrm>
            <a:off x="5305680" y="4075151"/>
            <a:ext cx="924357" cy="94623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0C2AEF32-865B-46E0-9BF6-2F5F68A25B4B}"/>
              </a:ext>
            </a:extLst>
          </p:cNvPr>
          <p:cNvCxnSpPr>
            <a:cxnSpLocks/>
          </p:cNvCxnSpPr>
          <p:nvPr/>
        </p:nvCxnSpPr>
        <p:spPr>
          <a:xfrm>
            <a:off x="5166909" y="4153260"/>
            <a:ext cx="768115" cy="113447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3376DCC4-17C9-4206-9776-31820B461FA3}"/>
              </a:ext>
            </a:extLst>
          </p:cNvPr>
          <p:cNvSpPr/>
          <p:nvPr/>
        </p:nvSpPr>
        <p:spPr>
          <a:xfrm rot="20527384">
            <a:off x="5355795" y="4209140"/>
            <a:ext cx="3531445" cy="1670845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70BA5C7-94EC-4A0B-B01A-E9C6B89C8FDC}"/>
              </a:ext>
            </a:extLst>
          </p:cNvPr>
          <p:cNvSpPr txBox="1"/>
          <p:nvPr/>
        </p:nvSpPr>
        <p:spPr>
          <a:xfrm>
            <a:off x="7247230" y="5722645"/>
            <a:ext cx="1872867" cy="92333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altLang="ja-JP" dirty="0">
                <a:solidFill>
                  <a:schemeClr val="accent2"/>
                </a:solidFill>
              </a:rPr>
              <a:t>To invite as a lecturer for the elderly care activity</a:t>
            </a:r>
            <a:r>
              <a:rPr lang="en-US" altLang="ja-JP" dirty="0"/>
              <a:t> </a:t>
            </a:r>
            <a:endParaRPr lang="ja-JP" altLang="en-US" dirty="0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18B58C2-00A2-466F-9B10-D1D985D49021}"/>
              </a:ext>
            </a:extLst>
          </p:cNvPr>
          <p:cNvGrpSpPr/>
          <p:nvPr/>
        </p:nvGrpSpPr>
        <p:grpSpPr>
          <a:xfrm>
            <a:off x="62480" y="5221943"/>
            <a:ext cx="6823060" cy="1660481"/>
            <a:chOff x="2823362" y="5311564"/>
            <a:chExt cx="8727093" cy="1660481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C9497D66-AB1A-4A3B-B726-1B99AA5BFFBD}"/>
                </a:ext>
              </a:extLst>
            </p:cNvPr>
            <p:cNvSpPr txBox="1"/>
            <p:nvPr/>
          </p:nvSpPr>
          <p:spPr>
            <a:xfrm>
              <a:off x="2907687" y="5648606"/>
              <a:ext cx="864276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solidFill>
                    <a:srgbClr val="FF0066"/>
                  </a:solidFill>
                </a:rPr>
                <a:t>“We must keep the ditch clean.”</a:t>
              </a:r>
            </a:p>
            <a:p>
              <a:r>
                <a:rPr lang="en-US" altLang="ja-JP" sz="2000" dirty="0">
                  <a:solidFill>
                    <a:srgbClr val="FF0066"/>
                  </a:solidFill>
                </a:rPr>
                <a:t>“We do culture”</a:t>
              </a:r>
            </a:p>
            <a:p>
              <a:r>
                <a:rPr kumimoji="1" lang="en-US" altLang="ja-JP" sz="2000" dirty="0">
                  <a:solidFill>
                    <a:srgbClr val="FF0066"/>
                  </a:solidFill>
                  <a:latin typeface="+mn-lt"/>
                  <a:ea typeface="PMingLiU" panose="02020500000000000000" pitchFamily="18" charset="-120"/>
                </a:rPr>
                <a:t>“We have many things we are able to hand down to the next generation. </a:t>
              </a:r>
              <a:endParaRPr lang="ja-JP" altLang="en-US" sz="2000" b="1" dirty="0">
                <a:solidFill>
                  <a:srgbClr val="FF0066"/>
                </a:solidFill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83FEAE3D-D7E2-41DE-8B68-252782C80748}"/>
                </a:ext>
              </a:extLst>
            </p:cNvPr>
            <p:cNvSpPr txBox="1"/>
            <p:nvPr/>
          </p:nvSpPr>
          <p:spPr>
            <a:xfrm>
              <a:off x="2823362" y="5311564"/>
              <a:ext cx="34187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solidFill>
                    <a:srgbClr val="FF0066"/>
                  </a:solidFill>
                </a:rPr>
                <a:t>&lt;Mr. T’s speaking&gt; </a:t>
              </a:r>
              <a:endParaRPr lang="ja-JP" altLang="en-US" sz="2000" dirty="0">
                <a:solidFill>
                  <a:srgbClr val="FF0066"/>
                </a:solidFill>
              </a:endParaRPr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4065A1F-9BDD-4761-AA76-37134F35ACE4}"/>
              </a:ext>
            </a:extLst>
          </p:cNvPr>
          <p:cNvSpPr txBox="1"/>
          <p:nvPr/>
        </p:nvSpPr>
        <p:spPr>
          <a:xfrm>
            <a:off x="3190075" y="4903426"/>
            <a:ext cx="2555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Participants increasing </a:t>
            </a:r>
            <a:endParaRPr lang="ja-JP" altLang="en-US" dirty="0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B46FD490-6424-4F4A-B7EC-7D3BBA776C3E}"/>
              </a:ext>
            </a:extLst>
          </p:cNvPr>
          <p:cNvSpPr/>
          <p:nvPr/>
        </p:nvSpPr>
        <p:spPr>
          <a:xfrm>
            <a:off x="3615289" y="5286517"/>
            <a:ext cx="1585561" cy="377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rgbClr val="7030A0"/>
                </a:solidFill>
              </a:rPr>
              <a:t>Mobilize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20CBD1B-D034-47BF-BD79-726D0CF54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1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コンテンツ プレースホルダー 2">
            <a:extLst>
              <a:ext uri="{FF2B5EF4-FFF2-40B4-BE49-F238E27FC236}">
                <a16:creationId xmlns:a16="http://schemas.microsoft.com/office/drawing/2014/main" id="{9DE5610C-6C03-4F80-A56E-38A878084E17}"/>
              </a:ext>
            </a:extLst>
          </p:cNvPr>
          <p:cNvSpPr txBox="1">
            <a:spLocks/>
          </p:cNvSpPr>
          <p:nvPr/>
        </p:nvSpPr>
        <p:spPr>
          <a:xfrm>
            <a:off x="195209" y="899538"/>
            <a:ext cx="8838621" cy="519279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en-US" altLang="ja-JP" dirty="0">
                <a:ea typeface="MingLiU" panose="02020509000000000000" pitchFamily="49" charset="-120"/>
              </a:rPr>
              <a:t> </a:t>
            </a:r>
            <a:r>
              <a:rPr lang="en-US" altLang="ja-JP" sz="3200" dirty="0">
                <a:ea typeface="MingLiU" panose="02020509000000000000" pitchFamily="49" charset="-120"/>
              </a:rPr>
              <a:t>The</a:t>
            </a:r>
            <a:r>
              <a:rPr lang="ja-JP" altLang="en-US" sz="3200" dirty="0">
                <a:ea typeface="MingLiU" panose="02020509000000000000" pitchFamily="49" charset="-120"/>
              </a:rPr>
              <a:t> </a:t>
            </a:r>
            <a:r>
              <a:rPr lang="en-US" altLang="ja-JP" sz="3200" dirty="0">
                <a:ea typeface="MingLiU" panose="02020509000000000000" pitchFamily="49" charset="-120"/>
              </a:rPr>
              <a:t>COVID-19 pandemic</a:t>
            </a:r>
          </a:p>
          <a:p>
            <a:pPr lvl="1"/>
            <a:r>
              <a:rPr lang="en-US" altLang="ja-JP" sz="2800" dirty="0">
                <a:ea typeface="MingLiU" panose="02020509000000000000" pitchFamily="49" charset="-120"/>
              </a:rPr>
              <a:t>Authoritarian system or Democratic system</a:t>
            </a:r>
          </a:p>
          <a:p>
            <a:pPr lvl="1"/>
            <a:r>
              <a:rPr lang="en-US" altLang="ja-JP" sz="2800" dirty="0">
                <a:ea typeface="MingLiU" panose="02020509000000000000" pitchFamily="49" charset="-120"/>
              </a:rPr>
              <a:t>Epidemic prevention measures </a:t>
            </a:r>
          </a:p>
          <a:p>
            <a:pPr marL="457200" lvl="1" indent="0">
              <a:buNone/>
            </a:pPr>
            <a:r>
              <a:rPr lang="en-US" altLang="ja-JP" sz="2800" dirty="0">
                <a:ea typeface="MingLiU" panose="02020509000000000000" pitchFamily="49" charset="-120"/>
              </a:rPr>
              <a:t>                                      targeting  individual responses</a:t>
            </a:r>
            <a:endParaRPr lang="en-US" altLang="ja-JP" sz="800" dirty="0">
              <a:ea typeface="MingLiU" panose="02020509000000000000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3200" dirty="0">
                <a:ea typeface="MingLiU" panose="02020509000000000000" pitchFamily="49" charset="-120"/>
              </a:rPr>
              <a:t>Questions</a:t>
            </a:r>
          </a:p>
          <a:p>
            <a:pPr lvl="1"/>
            <a:r>
              <a:rPr lang="en-US" altLang="ja-JP" sz="2800" dirty="0">
                <a:ea typeface="MingLiU" panose="02020509000000000000" pitchFamily="49" charset="-120"/>
              </a:rPr>
              <a:t>Before discussing political systems, why don’t we think how we can take action ourselves?</a:t>
            </a:r>
          </a:p>
          <a:p>
            <a:pPr lvl="1"/>
            <a:r>
              <a:rPr lang="en-US" altLang="ja-JP" sz="2800" dirty="0">
                <a:ea typeface="MingLiU" panose="02020509000000000000" pitchFamily="49" charset="-120"/>
              </a:rPr>
              <a:t>Do communities not need to respond to situations?</a:t>
            </a:r>
          </a:p>
          <a:p>
            <a:pPr marL="0" indent="0">
              <a:buNone/>
            </a:pPr>
            <a:endParaRPr lang="en-US" altLang="ja-JP" sz="800" dirty="0">
              <a:ea typeface="MingLiU" panose="02020509000000000000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3200" dirty="0">
                <a:ea typeface="MingLiU" panose="02020509000000000000" pitchFamily="49" charset="-120"/>
              </a:rPr>
              <a:t>Today’s topic</a:t>
            </a:r>
          </a:p>
          <a:p>
            <a:pPr marL="0" indent="0">
              <a:buNone/>
            </a:pPr>
            <a:r>
              <a:rPr lang="en-US" altLang="ja-JP" sz="2600" dirty="0">
                <a:ea typeface="MingLiU" panose="02020509000000000000" pitchFamily="49" charset="-120"/>
              </a:rPr>
              <a:t>How can communities work against the stream of seeking power?</a:t>
            </a:r>
          </a:p>
        </p:txBody>
      </p:sp>
      <p:sp>
        <p:nvSpPr>
          <p:cNvPr id="32" name="タイトル 1">
            <a:extLst>
              <a:ext uri="{FF2B5EF4-FFF2-40B4-BE49-F238E27FC236}">
                <a16:creationId xmlns:a16="http://schemas.microsoft.com/office/drawing/2014/main" id="{F55C0930-4948-46EC-8AE4-5313A9C9A07B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Introduction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  <a:p>
            <a:endParaRPr lang="ja-JP" altLang="en-US" sz="32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88790" y="93545"/>
            <a:ext cx="2057400" cy="365125"/>
          </a:xfrm>
        </p:spPr>
        <p:txBody>
          <a:bodyPr/>
          <a:lstStyle/>
          <a:p>
            <a:fld id="{C7FE1B41-3559-496A-BCAB-ED4C5F9FED57}" type="slidenum">
              <a:rPr kumimoji="1" lang="ja-JP" altLang="en-US" sz="2000" smtClean="0">
                <a:solidFill>
                  <a:schemeClr val="bg1"/>
                </a:solidFill>
              </a:rPr>
              <a:pPr/>
              <a:t>2</a:t>
            </a:fld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2F729F9F-E08B-408F-A36E-6F00B52FC3E3}"/>
              </a:ext>
            </a:extLst>
          </p:cNvPr>
          <p:cNvSpPr/>
          <p:nvPr/>
        </p:nvSpPr>
        <p:spPr>
          <a:xfrm>
            <a:off x="523297" y="6052838"/>
            <a:ext cx="627962" cy="42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4C8FBE-87A3-4F48-9D43-376D5215B862}"/>
              </a:ext>
            </a:extLst>
          </p:cNvPr>
          <p:cNvSpPr/>
          <p:nvPr/>
        </p:nvSpPr>
        <p:spPr>
          <a:xfrm>
            <a:off x="1178803" y="5938549"/>
            <a:ext cx="7098651" cy="758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Keywords: Participatory community development, community capacity, Residents’ initiative</a:t>
            </a:r>
            <a:endParaRPr kumimoji="1" lang="ja-JP" altLang="en-US" sz="2400" dirty="0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AAFDFE6-85D2-40E0-8A1B-B661A3941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4A0EF9B-4679-4909-B295-F4B402E716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7B206F-F19D-468F-AC5C-03143F637F74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Conclusion of this case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AE237D-A091-42E9-A86E-D8EC7565D273}"/>
              </a:ext>
            </a:extLst>
          </p:cNvPr>
          <p:cNvSpPr txBox="1">
            <a:spLocks/>
          </p:cNvSpPr>
          <p:nvPr/>
        </p:nvSpPr>
        <p:spPr>
          <a:xfrm>
            <a:off x="195209" y="899538"/>
            <a:ext cx="8838621" cy="5821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en-US" altLang="ja-JP" dirty="0">
                <a:ea typeface="MingLiU" panose="02020509000000000000" pitchFamily="49" charset="-120"/>
              </a:rPr>
              <a:t> </a:t>
            </a:r>
            <a:r>
              <a:rPr lang="en-US" altLang="ja-JP" sz="3200" dirty="0">
                <a:ea typeface="MingLiU" panose="02020509000000000000" pitchFamily="49" charset="-120"/>
              </a:rPr>
              <a:t> A process by which a CDA acquired its community capacity </a:t>
            </a:r>
          </a:p>
          <a:p>
            <a:pPr marL="457200" lvl="1" indent="0">
              <a:buNone/>
            </a:pPr>
            <a:r>
              <a:rPr lang="en-US" altLang="ja-JP" sz="2800" dirty="0">
                <a:ea typeface="MingLiU" panose="02020509000000000000" pitchFamily="49" charset="-120"/>
              </a:rPr>
              <a:t>= a process the CDA becomes confident </a:t>
            </a:r>
          </a:p>
          <a:p>
            <a:pPr marL="457200" lvl="1" indent="0">
              <a:buNone/>
            </a:pPr>
            <a:r>
              <a:rPr lang="en-US" altLang="ja-JP" sz="2800" dirty="0">
                <a:ea typeface="MingLiU" panose="02020509000000000000" pitchFamily="49" charset="-120"/>
              </a:rPr>
              <a:t>= a process the CDA finds the value of the community</a:t>
            </a:r>
          </a:p>
          <a:p>
            <a:pPr marL="457200" lvl="1" indent="0">
              <a:buNone/>
            </a:pPr>
            <a:endParaRPr lang="en-US" altLang="ja-JP" sz="2800" dirty="0">
              <a:ea typeface="MingLiU" panose="02020509000000000000" pitchFamily="49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3200" dirty="0">
                <a:ea typeface="MingLiU" panose="02020509000000000000" pitchFamily="49" charset="-120"/>
              </a:rPr>
              <a:t> F</a:t>
            </a:r>
            <a:r>
              <a:rPr lang="en-US" altLang="ja-JP" sz="3200" dirty="0"/>
              <a:t>actors to improve its community capacity</a:t>
            </a:r>
          </a:p>
          <a:p>
            <a:pPr lvl="1"/>
            <a:r>
              <a:rPr lang="en-US" altLang="ja-JP" sz="2800" dirty="0">
                <a:ea typeface="MingLiU" panose="02020509000000000000" pitchFamily="49" charset="-120"/>
              </a:rPr>
              <a:t>Balanced relationship among the CDA executives</a:t>
            </a:r>
          </a:p>
          <a:p>
            <a:pPr lvl="1"/>
            <a:r>
              <a:rPr lang="en-US" altLang="ja-JP" sz="2800" dirty="0">
                <a:ea typeface="MingLiU" panose="02020509000000000000" pitchFamily="49" charset="-120"/>
              </a:rPr>
              <a:t>Leader sticks to its key concept and the PCD venue</a:t>
            </a:r>
          </a:p>
          <a:p>
            <a:pPr lvl="1"/>
            <a:r>
              <a:rPr lang="en-US" altLang="ja-JP" sz="2800" dirty="0">
                <a:ea typeface="MingLiU" panose="02020509000000000000" pitchFamily="49" charset="-120"/>
              </a:rPr>
              <a:t>Conduct accessible activity based on the key concept, </a:t>
            </a:r>
          </a:p>
          <a:p>
            <a:pPr marL="457200" lvl="1" indent="0">
              <a:buNone/>
            </a:pPr>
            <a:r>
              <a:rPr lang="en-US" altLang="ja-JP" sz="2800" dirty="0">
                <a:ea typeface="MingLiU" panose="02020509000000000000" pitchFamily="49" charset="-120"/>
              </a:rPr>
              <a:t>   in other words, correctly using resources according to </a:t>
            </a:r>
          </a:p>
          <a:p>
            <a:pPr marL="457200" lvl="1" indent="0">
              <a:buNone/>
            </a:pPr>
            <a:r>
              <a:rPr lang="en-US" altLang="ja-JP" sz="2800" dirty="0">
                <a:ea typeface="MingLiU" panose="02020509000000000000" pitchFamily="49" charset="-120"/>
              </a:rPr>
              <a:t>   its needs. 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FB0600D-8A23-4655-844A-A0971728D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4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C3E4AB-A626-4975-BF06-2CD192697D5D}"/>
              </a:ext>
            </a:extLst>
          </p:cNvPr>
          <p:cNvSpPr txBox="1"/>
          <p:nvPr/>
        </p:nvSpPr>
        <p:spPr>
          <a:xfrm>
            <a:off x="374754" y="4051535"/>
            <a:ext cx="34477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https://www.bbc.com/future/article/20200518-why-singing-can-make-you-feel-better-in-lockdown</a:t>
            </a:r>
            <a:endParaRPr lang="ja-JP" altLang="en-US" sz="12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96503F-4D8F-46F1-A485-87657EB220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754" y="1285850"/>
            <a:ext cx="4916774" cy="276568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8B0E591-6FDB-4BB5-BE28-8D2C719D97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1409" y="3894614"/>
            <a:ext cx="4728091" cy="265955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9E7DB2-39A1-4C0C-8CD8-B390D04D1734}"/>
              </a:ext>
            </a:extLst>
          </p:cNvPr>
          <p:cNvSpPr txBox="1"/>
          <p:nvPr/>
        </p:nvSpPr>
        <p:spPr>
          <a:xfrm>
            <a:off x="5766438" y="6554165"/>
            <a:ext cx="31015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https://www.bbc.com/news/stories-51979390</a:t>
            </a:r>
            <a:endParaRPr lang="ja-JP" altLang="en-US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5A9399-FC49-4AB5-B877-3898414ECAE1}"/>
              </a:ext>
            </a:extLst>
          </p:cNvPr>
          <p:cNvSpPr txBox="1"/>
          <p:nvPr/>
        </p:nvSpPr>
        <p:spPr>
          <a:xfrm>
            <a:off x="184532" y="165335"/>
            <a:ext cx="81453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/>
              <a:t>A community maintains social connections</a:t>
            </a:r>
          </a:p>
          <a:p>
            <a:r>
              <a:rPr lang="en-US" altLang="ja-JP" sz="2800" dirty="0"/>
              <a:t>    and generates a sense of solidarity among residents</a:t>
            </a:r>
            <a:endParaRPr lang="ja-JP" altLang="en-US" sz="2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CBA536-15B1-4F80-B77A-C36604538DB9}"/>
              </a:ext>
            </a:extLst>
          </p:cNvPr>
          <p:cNvSpPr txBox="1"/>
          <p:nvPr/>
        </p:nvSpPr>
        <p:spPr>
          <a:xfrm>
            <a:off x="832891" y="4971985"/>
            <a:ext cx="3275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　　　　　　　　→</a:t>
            </a:r>
            <a:endParaRPr lang="en-US" altLang="ja-JP" sz="2400" dirty="0"/>
          </a:p>
          <a:p>
            <a:r>
              <a:rPr lang="en-US" altLang="ja-JP" sz="2400" dirty="0"/>
              <a:t>Dropping provisions at neighbors’ doors. </a:t>
            </a:r>
            <a:endParaRPr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792DFD4-ECD3-4CB0-8015-B8E08EF67E47}"/>
              </a:ext>
            </a:extLst>
          </p:cNvPr>
          <p:cNvSpPr txBox="1"/>
          <p:nvPr/>
        </p:nvSpPr>
        <p:spPr>
          <a:xfrm>
            <a:off x="5395313" y="2091529"/>
            <a:ext cx="32204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←</a:t>
            </a:r>
            <a:endParaRPr lang="en-US" altLang="ja-JP" sz="2400" dirty="0"/>
          </a:p>
          <a:p>
            <a:r>
              <a:rPr lang="en-US" altLang="ja-JP" sz="2400" dirty="0"/>
              <a:t>Joining a singing group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5038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1DBE20-7882-4A68-9056-F6BFBF9E57D5}"/>
              </a:ext>
            </a:extLst>
          </p:cNvPr>
          <p:cNvSpPr txBox="1"/>
          <p:nvPr/>
        </p:nvSpPr>
        <p:spPr>
          <a:xfrm>
            <a:off x="5185777" y="6273922"/>
            <a:ext cx="3486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https://www.kobe-np.co.jp/news/sanda/202005/p1_0013315715.shtml</a:t>
            </a:r>
            <a:endParaRPr lang="ja-JP" altLang="en-US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6C3105-40D6-48E2-99E0-F35F8D63D4BE}"/>
              </a:ext>
            </a:extLst>
          </p:cNvPr>
          <p:cNvSpPr txBox="1"/>
          <p:nvPr/>
        </p:nvSpPr>
        <p:spPr>
          <a:xfrm>
            <a:off x="200663" y="3982282"/>
            <a:ext cx="3589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https://www3.nhk.or.jp/news/html/20200519/k10012436311000.html</a:t>
            </a:r>
            <a:endParaRPr lang="ja-JP" altLang="en-US" sz="12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141F59A-8059-49E1-A357-434A6E1F6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493"/>
          <a:stretch/>
        </p:blipFill>
        <p:spPr>
          <a:xfrm>
            <a:off x="227109" y="943903"/>
            <a:ext cx="4416810" cy="29399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478A0C9-1AF3-410C-B2E5-4A20EA069A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028" y="3333982"/>
            <a:ext cx="4416810" cy="293994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F40B6C-302F-4F4A-8DB4-F0F7D3259611}"/>
              </a:ext>
            </a:extLst>
          </p:cNvPr>
          <p:cNvSpPr txBox="1"/>
          <p:nvPr/>
        </p:nvSpPr>
        <p:spPr>
          <a:xfrm>
            <a:off x="361666" y="205554"/>
            <a:ext cx="8441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000" dirty="0"/>
              <a:t>Phenomenon of “Social-distance-police” in Japan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7E39D25-970B-44A1-93C9-00411FF971BE}"/>
              </a:ext>
            </a:extLst>
          </p:cNvPr>
          <p:cNvSpPr txBox="1"/>
          <p:nvPr/>
        </p:nvSpPr>
        <p:spPr>
          <a:xfrm>
            <a:off x="4897802" y="1210683"/>
            <a:ext cx="3486253" cy="163121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ja-JP" altLang="en-US" sz="2400" dirty="0"/>
              <a:t>← </a:t>
            </a:r>
            <a:r>
              <a:rPr lang="en-US" altLang="ja-JP" sz="2600" dirty="0"/>
              <a:t>A sticker put on a door of a shop</a:t>
            </a:r>
          </a:p>
          <a:p>
            <a:r>
              <a:rPr lang="en-US" altLang="ja-JP" sz="2400" dirty="0"/>
              <a:t>    “Close the shop, you are wasting masks”</a:t>
            </a:r>
            <a:endParaRPr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181ECA2-F2C9-4A75-9AFF-10EB5DBC9A59}"/>
              </a:ext>
            </a:extLst>
          </p:cNvPr>
          <p:cNvSpPr txBox="1"/>
          <p:nvPr/>
        </p:nvSpPr>
        <p:spPr>
          <a:xfrm>
            <a:off x="338292" y="4068194"/>
            <a:ext cx="3893553" cy="236988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/>
            <a:r>
              <a:rPr lang="ja-JP" altLang="en-US" sz="2400" dirty="0"/>
              <a:t>                                                                             →</a:t>
            </a:r>
            <a:endParaRPr lang="en-US" altLang="ja-JP" sz="2400" dirty="0"/>
          </a:p>
          <a:p>
            <a:pPr algn="ctr"/>
            <a:r>
              <a:rPr lang="en-US" altLang="ja-JP" sz="2600" dirty="0"/>
              <a:t>A board put on a fence at </a:t>
            </a:r>
          </a:p>
          <a:p>
            <a:pPr algn="ctr"/>
            <a:r>
              <a:rPr lang="en-US" altLang="ja-JP" sz="2600" dirty="0"/>
              <a:t>a parking lot</a:t>
            </a:r>
          </a:p>
          <a:p>
            <a:pPr algn="ctr"/>
            <a:r>
              <a:rPr lang="en-US" altLang="ja-JP" sz="2400" dirty="0"/>
              <a:t>“Do not come from outside our prefecture”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51111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ED7CD2-B27C-4F31-AFFB-76E520E5820C}"/>
              </a:ext>
            </a:extLst>
          </p:cNvPr>
          <p:cNvSpPr txBox="1"/>
          <p:nvPr/>
        </p:nvSpPr>
        <p:spPr>
          <a:xfrm>
            <a:off x="148592" y="837123"/>
            <a:ext cx="8846816" cy="1600438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txBody>
          <a:bodyPr wrap="square" tIns="0" bIns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600" dirty="0"/>
              <a:t>Should people organize themselves to force the public to obey authorities?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600" dirty="0">
                <a:solidFill>
                  <a:srgbClr val="000000"/>
                </a:solidFill>
              </a:rPr>
              <a:t>Might c</a:t>
            </a:r>
            <a:r>
              <a:rPr lang="en-US" altLang="ja-JP" sz="2600" b="0" i="0" dirty="0">
                <a:solidFill>
                  <a:srgbClr val="000000"/>
                </a:solidFill>
                <a:effectLst/>
              </a:rPr>
              <a:t>ommunities become mutual surveillance agents for authorities?  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242EC014-3D88-45FA-ABB4-C358BAFECDB3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Question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  <a:p>
            <a:endParaRPr lang="ja-JP" altLang="en-US" sz="32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4" name="十字形 3">
            <a:extLst>
              <a:ext uri="{FF2B5EF4-FFF2-40B4-BE49-F238E27FC236}">
                <a16:creationId xmlns:a16="http://schemas.microsoft.com/office/drawing/2014/main" id="{19BF8E59-77CD-4541-8A2C-9D9248976AD2}"/>
              </a:ext>
            </a:extLst>
          </p:cNvPr>
          <p:cNvSpPr/>
          <p:nvPr/>
        </p:nvSpPr>
        <p:spPr>
          <a:xfrm rot="2640577">
            <a:off x="3037262" y="267976"/>
            <a:ext cx="3069476" cy="3121080"/>
          </a:xfrm>
          <a:prstGeom prst="plus">
            <a:avLst>
              <a:gd name="adj" fmla="val 44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34EDAEB-2191-450A-8C0B-D4CA12BB1929}"/>
              </a:ext>
            </a:extLst>
          </p:cNvPr>
          <p:cNvGrpSpPr/>
          <p:nvPr/>
        </p:nvGrpSpPr>
        <p:grpSpPr>
          <a:xfrm>
            <a:off x="1313651" y="2534852"/>
            <a:ext cx="6516693" cy="1427946"/>
            <a:chOff x="1313651" y="2534852"/>
            <a:chExt cx="6516693" cy="1427946"/>
          </a:xfrm>
        </p:grpSpPr>
        <p:sp>
          <p:nvSpPr>
            <p:cNvPr id="13" name="矢印: 上 12">
              <a:extLst>
                <a:ext uri="{FF2B5EF4-FFF2-40B4-BE49-F238E27FC236}">
                  <a16:creationId xmlns:a16="http://schemas.microsoft.com/office/drawing/2014/main" id="{769CE5BD-25C5-4DF4-8E5D-397D6A8187CA}"/>
                </a:ext>
              </a:extLst>
            </p:cNvPr>
            <p:cNvSpPr/>
            <p:nvPr/>
          </p:nvSpPr>
          <p:spPr>
            <a:xfrm>
              <a:off x="4263774" y="2534852"/>
              <a:ext cx="527681" cy="56250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94897365-A13E-4544-A1DD-BCE5C7EFC8DD}"/>
                </a:ext>
              </a:extLst>
            </p:cNvPr>
            <p:cNvSpPr/>
            <p:nvPr/>
          </p:nvSpPr>
          <p:spPr>
            <a:xfrm>
              <a:off x="1313651" y="3140865"/>
              <a:ext cx="6516693" cy="821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>
                  <a:solidFill>
                    <a:schemeClr val="accent1"/>
                  </a:solidFill>
                </a:rPr>
                <a:t>Thinking by oneself &amp; sharing with others </a:t>
              </a:r>
            </a:p>
            <a:p>
              <a:pPr algn="ctr"/>
              <a:r>
                <a:rPr kumimoji="1" lang="en-US" altLang="ja-JP" sz="2800" dirty="0">
                  <a:solidFill>
                    <a:schemeClr val="accent1"/>
                  </a:solidFill>
                </a:rPr>
                <a:t>as one of many diverse individuals </a:t>
              </a:r>
              <a:endParaRPr kumimoji="1" lang="ja-JP" altLang="en-US" sz="28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A5A498F-1083-4824-A0E5-C1B002B407F7}"/>
              </a:ext>
            </a:extLst>
          </p:cNvPr>
          <p:cNvGrpSpPr/>
          <p:nvPr/>
        </p:nvGrpSpPr>
        <p:grpSpPr>
          <a:xfrm>
            <a:off x="848846" y="4033575"/>
            <a:ext cx="7446301" cy="1068206"/>
            <a:chOff x="848846" y="4033575"/>
            <a:chExt cx="7446301" cy="1068206"/>
          </a:xfrm>
        </p:grpSpPr>
        <p:sp>
          <p:nvSpPr>
            <p:cNvPr id="16" name="矢印: 上 15">
              <a:extLst>
                <a:ext uri="{FF2B5EF4-FFF2-40B4-BE49-F238E27FC236}">
                  <a16:creationId xmlns:a16="http://schemas.microsoft.com/office/drawing/2014/main" id="{5E1A5A82-CB36-47EC-A23B-5E8F03B51DC9}"/>
                </a:ext>
              </a:extLst>
            </p:cNvPr>
            <p:cNvSpPr/>
            <p:nvPr/>
          </p:nvSpPr>
          <p:spPr>
            <a:xfrm>
              <a:off x="4263773" y="4033575"/>
              <a:ext cx="527681" cy="56250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0D9F6DC2-2B61-41BB-B006-84A6BF261BE0}"/>
                </a:ext>
              </a:extLst>
            </p:cNvPr>
            <p:cNvSpPr/>
            <p:nvPr/>
          </p:nvSpPr>
          <p:spPr>
            <a:xfrm>
              <a:off x="848846" y="4596084"/>
              <a:ext cx="7446301" cy="5056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>
                  <a:solidFill>
                    <a:schemeClr val="accent1"/>
                  </a:solidFill>
                </a:rPr>
                <a:t>A community is an assembly of related individuals</a:t>
              </a:r>
              <a:endParaRPr kumimoji="1" lang="ja-JP" altLang="en-US" sz="28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76823E6-1231-4D53-A696-4240232B5F13}"/>
              </a:ext>
            </a:extLst>
          </p:cNvPr>
          <p:cNvGrpSpPr/>
          <p:nvPr/>
        </p:nvGrpSpPr>
        <p:grpSpPr>
          <a:xfrm>
            <a:off x="848846" y="5101781"/>
            <a:ext cx="7446301" cy="1374652"/>
            <a:chOff x="848846" y="5101781"/>
            <a:chExt cx="7446301" cy="1374652"/>
          </a:xfrm>
        </p:grpSpPr>
        <p:sp>
          <p:nvSpPr>
            <p:cNvPr id="19" name="矢印: 上 18">
              <a:extLst>
                <a:ext uri="{FF2B5EF4-FFF2-40B4-BE49-F238E27FC236}">
                  <a16:creationId xmlns:a16="http://schemas.microsoft.com/office/drawing/2014/main" id="{32550A76-1744-45C0-B8BB-C0F796AB569D}"/>
                </a:ext>
              </a:extLst>
            </p:cNvPr>
            <p:cNvSpPr/>
            <p:nvPr/>
          </p:nvSpPr>
          <p:spPr>
            <a:xfrm>
              <a:off x="4255964" y="5101781"/>
              <a:ext cx="527681" cy="56250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8F2F0041-231B-4BC3-BDC3-4F86825BA8A5}"/>
                </a:ext>
              </a:extLst>
            </p:cNvPr>
            <p:cNvSpPr/>
            <p:nvPr/>
          </p:nvSpPr>
          <p:spPr>
            <a:xfrm>
              <a:off x="848846" y="5664290"/>
              <a:ext cx="7446301" cy="8121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>
                  <a:solidFill>
                    <a:schemeClr val="accent1"/>
                  </a:solidFill>
                </a:rPr>
                <a:t>Participatory community development (PCD)</a:t>
              </a:r>
            </a:p>
            <a:p>
              <a:pPr algn="ctr"/>
              <a:r>
                <a:rPr kumimoji="1" lang="en-US" altLang="ja-JP" sz="2800" dirty="0">
                  <a:solidFill>
                    <a:schemeClr val="accent1"/>
                  </a:solidFill>
                </a:rPr>
                <a:t>as a strategy against authoritarianism</a:t>
              </a:r>
              <a:endParaRPr kumimoji="1" lang="ja-JP" altLang="en-US" sz="28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B77F411-9F01-4C71-A27E-0F2921CD6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1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52C7DC-A771-46B1-982B-5F41ECDB26FD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Purpose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  <a:p>
            <a:endParaRPr lang="ja-JP" altLang="en-US" sz="32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23249B7B-49FD-4F77-9C88-04AA371387CF}"/>
              </a:ext>
            </a:extLst>
          </p:cNvPr>
          <p:cNvGrpSpPr/>
          <p:nvPr/>
        </p:nvGrpSpPr>
        <p:grpSpPr>
          <a:xfrm>
            <a:off x="1043046" y="3088474"/>
            <a:ext cx="6994508" cy="553998"/>
            <a:chOff x="1889044" y="4410376"/>
            <a:chExt cx="6994508" cy="553998"/>
          </a:xfrm>
        </p:grpSpPr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5C8BC7DC-6D59-49DA-9E5C-F7C18EDE8E2B}"/>
                </a:ext>
              </a:extLst>
            </p:cNvPr>
            <p:cNvCxnSpPr>
              <a:cxnSpLocks/>
            </p:cNvCxnSpPr>
            <p:nvPr/>
          </p:nvCxnSpPr>
          <p:spPr>
            <a:xfrm>
              <a:off x="2030690" y="4417914"/>
              <a:ext cx="6852862" cy="0"/>
            </a:xfrm>
            <a:prstGeom prst="straightConnector1">
              <a:avLst/>
            </a:prstGeom>
            <a:ln w="698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71FEF1D8-B13C-4032-8BB4-F19200E91EFE}"/>
                </a:ext>
              </a:extLst>
            </p:cNvPr>
            <p:cNvSpPr txBox="1"/>
            <p:nvPr/>
          </p:nvSpPr>
          <p:spPr>
            <a:xfrm>
              <a:off x="1889044" y="4410376"/>
              <a:ext cx="467551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800" b="1" dirty="0">
                  <a:solidFill>
                    <a:schemeClr val="accent4"/>
                  </a:solidFill>
                </a:rPr>
                <a:t>Acquire </a:t>
              </a:r>
              <a:r>
                <a:rPr lang="en-US" altLang="ja-JP" sz="3000" b="1" u="sng" dirty="0">
                  <a:solidFill>
                    <a:schemeClr val="accent4"/>
                  </a:solidFill>
                </a:rPr>
                <a:t>community capacity</a:t>
              </a:r>
              <a:endParaRPr lang="ja-JP" altLang="en-US" sz="3000" b="1" u="sng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AFDA70E-AC38-4DB6-824E-EA529CAFDD18}"/>
              </a:ext>
            </a:extLst>
          </p:cNvPr>
          <p:cNvSpPr txBox="1"/>
          <p:nvPr/>
        </p:nvSpPr>
        <p:spPr>
          <a:xfrm>
            <a:off x="110370" y="692449"/>
            <a:ext cx="4461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3200" dirty="0"/>
              <a:t>General PCD process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8B60AE8-9B02-4DB0-9A11-1401B3FFAFEB}"/>
              </a:ext>
            </a:extLst>
          </p:cNvPr>
          <p:cNvSpPr txBox="1"/>
          <p:nvPr/>
        </p:nvSpPr>
        <p:spPr>
          <a:xfrm>
            <a:off x="110370" y="4450103"/>
            <a:ext cx="4461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3200" dirty="0"/>
              <a:t>Purpose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97EAE7D-FFCA-4DC6-979A-497589EC4C55}"/>
              </a:ext>
            </a:extLst>
          </p:cNvPr>
          <p:cNvSpPr txBox="1"/>
          <p:nvPr/>
        </p:nvSpPr>
        <p:spPr>
          <a:xfrm>
            <a:off x="557054" y="5081156"/>
            <a:ext cx="8167207" cy="138499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Clarify a process by which a CDA acquired its community capacity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Clarify factors to improve its community capacity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BC733E8-6D7E-4199-A912-A06297B8D751}"/>
              </a:ext>
            </a:extLst>
          </p:cNvPr>
          <p:cNvSpPr txBox="1"/>
          <p:nvPr/>
        </p:nvSpPr>
        <p:spPr>
          <a:xfrm>
            <a:off x="2284721" y="3682249"/>
            <a:ext cx="657481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dirty="0"/>
              <a:t>Literacy to take measures to solve the community’s  problems that residents acquire through participation in PCD  process</a:t>
            </a: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8C8E2DE0-3DEC-4ABF-8916-12463A881D90}"/>
              </a:ext>
            </a:extLst>
          </p:cNvPr>
          <p:cNvGrpSpPr/>
          <p:nvPr/>
        </p:nvGrpSpPr>
        <p:grpSpPr>
          <a:xfrm>
            <a:off x="360668" y="1354741"/>
            <a:ext cx="8363593" cy="1586187"/>
            <a:chOff x="390203" y="1652698"/>
            <a:chExt cx="8363593" cy="1586187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E1AC4D07-0FF3-4171-A82A-1347377E3800}"/>
                </a:ext>
              </a:extLst>
            </p:cNvPr>
            <p:cNvGrpSpPr/>
            <p:nvPr/>
          </p:nvGrpSpPr>
          <p:grpSpPr>
            <a:xfrm>
              <a:off x="390203" y="2153313"/>
              <a:ext cx="8363593" cy="670398"/>
              <a:chOff x="349322" y="1440942"/>
              <a:chExt cx="8363593" cy="670398"/>
            </a:xfrm>
          </p:grpSpPr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79B9D333-78AB-4789-B222-23DF813F85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40778" y="1748516"/>
                <a:ext cx="5926337" cy="35330"/>
              </a:xfrm>
              <a:prstGeom prst="line">
                <a:avLst/>
              </a:prstGeom>
              <a:ln w="28575">
                <a:tailEnd type="non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8D907297-6547-4555-919F-F4C7E8300ED1}"/>
                  </a:ext>
                </a:extLst>
              </p:cNvPr>
              <p:cNvSpPr/>
              <p:nvPr/>
            </p:nvSpPr>
            <p:spPr>
              <a:xfrm>
                <a:off x="349322" y="1456354"/>
                <a:ext cx="1982912" cy="63957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Observe situation</a:t>
                </a:r>
              </a:p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Notice a problem</a:t>
                </a:r>
                <a:r>
                  <a:rPr kumimoji="1" lang="ja-JP" altLang="en-US" dirty="0">
                    <a:ea typeface="PMingLiU" panose="02020500000000000000" pitchFamily="18" charset="-120"/>
                  </a:rPr>
                  <a:t> </a:t>
                </a:r>
                <a:endParaRPr kumimoji="1" lang="en-US" altLang="ja-JP" dirty="0">
                  <a:ea typeface="PMingLiU" panose="02020500000000000000" pitchFamily="18" charset="-120"/>
                </a:endParaRPr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8654E91A-5AA1-49B1-AD07-CB6751C464B8}"/>
                  </a:ext>
                </a:extLst>
              </p:cNvPr>
              <p:cNvSpPr/>
              <p:nvPr/>
            </p:nvSpPr>
            <p:spPr>
              <a:xfrm>
                <a:off x="2459326" y="1456352"/>
                <a:ext cx="1982911" cy="63957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Set a goal</a:t>
                </a:r>
              </a:p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Make</a:t>
                </a:r>
                <a:r>
                  <a:rPr kumimoji="1" lang="ja-JP" altLang="en-US" dirty="0">
                    <a:ea typeface="PMingLiU" panose="02020500000000000000" pitchFamily="18" charset="-120"/>
                  </a:rPr>
                  <a:t> </a:t>
                </a:r>
                <a:r>
                  <a:rPr kumimoji="1" lang="en-US" altLang="ja-JP" dirty="0">
                    <a:ea typeface="PMingLiU" panose="02020500000000000000" pitchFamily="18" charset="-120"/>
                  </a:rPr>
                  <a:t>a</a:t>
                </a:r>
                <a:r>
                  <a:rPr kumimoji="1" lang="ja-JP" altLang="en-US" dirty="0">
                    <a:ea typeface="PMingLiU" panose="02020500000000000000" pitchFamily="18" charset="-120"/>
                  </a:rPr>
                  <a:t> </a:t>
                </a:r>
                <a:r>
                  <a:rPr kumimoji="1" lang="en-US" altLang="ja-JP" dirty="0">
                    <a:ea typeface="PMingLiU" panose="02020500000000000000" pitchFamily="18" charset="-120"/>
                  </a:rPr>
                  <a:t>plan</a:t>
                </a: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7B0B6A1F-C35C-493D-8B3F-FEBE149064E7}"/>
                  </a:ext>
                </a:extLst>
              </p:cNvPr>
              <p:cNvSpPr/>
              <p:nvPr/>
            </p:nvSpPr>
            <p:spPr>
              <a:xfrm>
                <a:off x="4569329" y="1440942"/>
                <a:ext cx="1982911" cy="63957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Start action</a:t>
                </a:r>
                <a:endParaRPr kumimoji="1" lang="ja-JP" altLang="en-US" dirty="0">
                  <a:ea typeface="PMingLiU" panose="02020500000000000000" pitchFamily="18" charset="-120"/>
                </a:endParaRP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E709010B-68F3-4AEA-841E-A4344BD3CC52}"/>
                  </a:ext>
                </a:extLst>
              </p:cNvPr>
              <p:cNvSpPr/>
              <p:nvPr/>
            </p:nvSpPr>
            <p:spPr>
              <a:xfrm>
                <a:off x="6730004" y="1456352"/>
                <a:ext cx="1982911" cy="65498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Achieve the goal</a:t>
                </a:r>
              </a:p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Check the process</a:t>
                </a:r>
                <a:endParaRPr kumimoji="1" lang="ja-JP" altLang="en-US" dirty="0">
                  <a:ea typeface="PMingLiU" panose="02020500000000000000" pitchFamily="18" charset="-120"/>
                </a:endParaRPr>
              </a:p>
            </p:txBody>
          </p:sp>
        </p:grp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E34D8E44-B5BC-4AD0-B9C6-0B96D1E088D1}"/>
                </a:ext>
              </a:extLst>
            </p:cNvPr>
            <p:cNvGrpSpPr/>
            <p:nvPr/>
          </p:nvGrpSpPr>
          <p:grpSpPr>
            <a:xfrm rot="10800000">
              <a:off x="1381656" y="1753549"/>
              <a:ext cx="6380684" cy="399243"/>
              <a:chOff x="1381659" y="2075380"/>
              <a:chExt cx="6380684" cy="399243"/>
            </a:xfrm>
          </p:grpSpPr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BAE27F70-7179-4F40-8653-8757C3DCB4E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1381659" y="2448172"/>
                <a:ext cx="6376358" cy="2645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B72844CE-62B7-4286-9541-C33BD5F23BC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381659" y="2075380"/>
                <a:ext cx="0" cy="399243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E622EC85-1E83-4DC2-968F-C9DC7CB9A09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7762340" y="2090792"/>
                <a:ext cx="3" cy="382813"/>
              </a:xfrm>
              <a:prstGeom prst="line">
                <a:avLst/>
              </a:prstGeom>
              <a:ln w="19050"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6D2EABF5-EAD4-4D64-A235-30341B8F97B1}"/>
                </a:ext>
              </a:extLst>
            </p:cNvPr>
            <p:cNvSpPr/>
            <p:nvPr/>
          </p:nvSpPr>
          <p:spPr>
            <a:xfrm>
              <a:off x="4117389" y="1652698"/>
              <a:ext cx="791325" cy="4681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dirty="0"/>
                <a:t>Cycle</a:t>
              </a:r>
              <a:endParaRPr kumimoji="1" lang="ja-JP" altLang="en-US" sz="2000" b="1" dirty="0"/>
            </a:p>
          </p:txBody>
        </p: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D4BB5BB3-D704-4659-938C-6EE2474F0955}"/>
                </a:ext>
              </a:extLst>
            </p:cNvPr>
            <p:cNvGrpSpPr/>
            <p:nvPr/>
          </p:nvGrpSpPr>
          <p:grpSpPr>
            <a:xfrm>
              <a:off x="1381656" y="2839642"/>
              <a:ext cx="6380684" cy="399243"/>
              <a:chOff x="1381659" y="2075380"/>
              <a:chExt cx="6380684" cy="399243"/>
            </a:xfrm>
          </p:grpSpPr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65E806C3-4B76-4EBF-B723-57F9EAB3269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1381659" y="2448172"/>
                <a:ext cx="6376358" cy="2645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F6130224-B68D-4729-8235-71D7416A8E5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381659" y="2075380"/>
                <a:ext cx="0" cy="399243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id="{03E61261-BAA9-4407-986A-68C42E5F601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7762340" y="2090792"/>
                <a:ext cx="3" cy="382813"/>
              </a:xfrm>
              <a:prstGeom prst="line">
                <a:avLst/>
              </a:prstGeom>
              <a:ln w="19050"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D1C0E89-04CE-4567-9007-A695B1DE1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7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52C7DC-A771-46B1-982B-5F41ECDB26FD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Methodology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  <a:p>
            <a:endParaRPr lang="ja-JP" altLang="en-US" sz="32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B56337B4-15F2-4B74-A06A-15B810A96BB2}"/>
              </a:ext>
            </a:extLst>
          </p:cNvPr>
          <p:cNvGrpSpPr/>
          <p:nvPr/>
        </p:nvGrpSpPr>
        <p:grpSpPr>
          <a:xfrm>
            <a:off x="390203" y="1490050"/>
            <a:ext cx="8363593" cy="1857787"/>
            <a:chOff x="390203" y="757131"/>
            <a:chExt cx="8363593" cy="1857787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E1AC4D07-0FF3-4171-A82A-1347377E3800}"/>
                </a:ext>
              </a:extLst>
            </p:cNvPr>
            <p:cNvGrpSpPr/>
            <p:nvPr/>
          </p:nvGrpSpPr>
          <p:grpSpPr>
            <a:xfrm>
              <a:off x="390203" y="1420394"/>
              <a:ext cx="8363593" cy="670398"/>
              <a:chOff x="349322" y="1440942"/>
              <a:chExt cx="8363593" cy="670398"/>
            </a:xfrm>
          </p:grpSpPr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79B9D333-78AB-4789-B222-23DF813F85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40778" y="1748516"/>
                <a:ext cx="5926337" cy="35330"/>
              </a:xfrm>
              <a:prstGeom prst="line">
                <a:avLst/>
              </a:prstGeom>
              <a:ln w="28575">
                <a:tailEnd type="non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8D907297-6547-4555-919F-F4C7E8300ED1}"/>
                  </a:ext>
                </a:extLst>
              </p:cNvPr>
              <p:cNvSpPr/>
              <p:nvPr/>
            </p:nvSpPr>
            <p:spPr>
              <a:xfrm>
                <a:off x="349322" y="1456354"/>
                <a:ext cx="1982912" cy="63957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Observe situation</a:t>
                </a:r>
              </a:p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Notice a problem</a:t>
                </a:r>
                <a:r>
                  <a:rPr kumimoji="1" lang="ja-JP" altLang="en-US" dirty="0">
                    <a:ea typeface="PMingLiU" panose="02020500000000000000" pitchFamily="18" charset="-120"/>
                  </a:rPr>
                  <a:t> </a:t>
                </a:r>
                <a:endParaRPr kumimoji="1" lang="en-US" altLang="ja-JP" dirty="0">
                  <a:ea typeface="PMingLiU" panose="02020500000000000000" pitchFamily="18" charset="-120"/>
                </a:endParaRPr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8654E91A-5AA1-49B1-AD07-CB6751C464B8}"/>
                  </a:ext>
                </a:extLst>
              </p:cNvPr>
              <p:cNvSpPr/>
              <p:nvPr/>
            </p:nvSpPr>
            <p:spPr>
              <a:xfrm>
                <a:off x="2459326" y="1456352"/>
                <a:ext cx="1982911" cy="63957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Set a goal</a:t>
                </a:r>
              </a:p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Make</a:t>
                </a:r>
                <a:r>
                  <a:rPr kumimoji="1" lang="ja-JP" altLang="en-US" dirty="0">
                    <a:ea typeface="PMingLiU" panose="02020500000000000000" pitchFamily="18" charset="-120"/>
                  </a:rPr>
                  <a:t> </a:t>
                </a:r>
                <a:r>
                  <a:rPr kumimoji="1" lang="en-US" altLang="ja-JP" dirty="0">
                    <a:ea typeface="PMingLiU" panose="02020500000000000000" pitchFamily="18" charset="-120"/>
                  </a:rPr>
                  <a:t>a</a:t>
                </a:r>
                <a:r>
                  <a:rPr kumimoji="1" lang="ja-JP" altLang="en-US" dirty="0">
                    <a:ea typeface="PMingLiU" panose="02020500000000000000" pitchFamily="18" charset="-120"/>
                  </a:rPr>
                  <a:t> </a:t>
                </a:r>
                <a:r>
                  <a:rPr kumimoji="1" lang="en-US" altLang="ja-JP" dirty="0">
                    <a:ea typeface="PMingLiU" panose="02020500000000000000" pitchFamily="18" charset="-120"/>
                  </a:rPr>
                  <a:t>plan</a:t>
                </a: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7B0B6A1F-C35C-493D-8B3F-FEBE149064E7}"/>
                  </a:ext>
                </a:extLst>
              </p:cNvPr>
              <p:cNvSpPr/>
              <p:nvPr/>
            </p:nvSpPr>
            <p:spPr>
              <a:xfrm>
                <a:off x="4569329" y="1440942"/>
                <a:ext cx="1982911" cy="63957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Start action</a:t>
                </a:r>
                <a:endParaRPr kumimoji="1" lang="ja-JP" altLang="en-US" dirty="0">
                  <a:ea typeface="PMingLiU" panose="02020500000000000000" pitchFamily="18" charset="-120"/>
                </a:endParaRP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E709010B-68F3-4AEA-841E-A4344BD3CC52}"/>
                  </a:ext>
                </a:extLst>
              </p:cNvPr>
              <p:cNvSpPr/>
              <p:nvPr/>
            </p:nvSpPr>
            <p:spPr>
              <a:xfrm>
                <a:off x="6730004" y="1456352"/>
                <a:ext cx="1982911" cy="65498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Achieve the goal</a:t>
                </a:r>
              </a:p>
              <a:p>
                <a:pPr algn="ctr"/>
                <a:r>
                  <a:rPr kumimoji="1" lang="en-US" altLang="ja-JP" dirty="0">
                    <a:ea typeface="PMingLiU" panose="02020500000000000000" pitchFamily="18" charset="-120"/>
                  </a:rPr>
                  <a:t>Check the process</a:t>
                </a:r>
                <a:endParaRPr kumimoji="1" lang="ja-JP" altLang="en-US" dirty="0">
                  <a:ea typeface="PMingLiU" panose="02020500000000000000" pitchFamily="18" charset="-120"/>
                </a:endParaRPr>
              </a:p>
            </p:txBody>
          </p:sp>
        </p:grp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7337545A-604B-40D1-B2A8-3B9851422FC6}"/>
                </a:ext>
              </a:extLst>
            </p:cNvPr>
            <p:cNvGrpSpPr/>
            <p:nvPr/>
          </p:nvGrpSpPr>
          <p:grpSpPr>
            <a:xfrm>
              <a:off x="1381659" y="2075380"/>
              <a:ext cx="6380682" cy="539538"/>
              <a:chOff x="1381659" y="2075380"/>
              <a:chExt cx="6380682" cy="539538"/>
            </a:xfrm>
          </p:grpSpPr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4A0761BF-5A1B-43CE-B081-0DC44E5FB4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81659" y="2597264"/>
                <a:ext cx="6380681" cy="1765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531F6D58-8E49-458D-8D1B-915961FF64F0}"/>
                  </a:ext>
                </a:extLst>
              </p:cNvPr>
              <p:cNvCxnSpPr>
                <a:cxnSpLocks/>
                <a:endCxn id="10" idx="2"/>
              </p:cNvCxnSpPr>
              <p:nvPr/>
            </p:nvCxnSpPr>
            <p:spPr>
              <a:xfrm flipV="1">
                <a:off x="1381659" y="2075380"/>
                <a:ext cx="0" cy="53953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366DD343-20BE-41F4-83FB-40C2D5C72FD5}"/>
                  </a:ext>
                </a:extLst>
              </p:cNvPr>
              <p:cNvCxnSpPr>
                <a:cxnSpLocks/>
                <a:endCxn id="14" idx="2"/>
              </p:cNvCxnSpPr>
              <p:nvPr/>
            </p:nvCxnSpPr>
            <p:spPr>
              <a:xfrm flipV="1">
                <a:off x="7762340" y="2090792"/>
                <a:ext cx="1" cy="506472"/>
              </a:xfrm>
              <a:prstGeom prst="line">
                <a:avLst/>
              </a:prstGeom>
              <a:ln w="19050"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E34D8E44-B5BC-4AD0-B9C6-0B96D1E088D1}"/>
                </a:ext>
              </a:extLst>
            </p:cNvPr>
            <p:cNvGrpSpPr/>
            <p:nvPr/>
          </p:nvGrpSpPr>
          <p:grpSpPr>
            <a:xfrm rot="10800000">
              <a:off x="1381658" y="869365"/>
              <a:ext cx="6380682" cy="539538"/>
              <a:chOff x="1381659" y="2075380"/>
              <a:chExt cx="6380682" cy="539538"/>
            </a:xfrm>
          </p:grpSpPr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BAE27F70-7179-4F40-8653-8757C3DCB4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81659" y="2597264"/>
                <a:ext cx="6380681" cy="1765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B72844CE-62B7-4286-9541-C33BD5F23B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81659" y="2075380"/>
                <a:ext cx="0" cy="53953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E622EC85-1E83-4DC2-968F-C9DC7CB9A0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62340" y="2090792"/>
                <a:ext cx="1" cy="506472"/>
              </a:xfrm>
              <a:prstGeom prst="line">
                <a:avLst/>
              </a:prstGeom>
              <a:ln w="19050"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6D2EABF5-EAD4-4D64-A235-30341B8F97B1}"/>
                </a:ext>
              </a:extLst>
            </p:cNvPr>
            <p:cNvSpPr/>
            <p:nvPr/>
          </p:nvSpPr>
          <p:spPr>
            <a:xfrm>
              <a:off x="4176336" y="757131"/>
              <a:ext cx="791325" cy="4681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/>
                <a:t>Cycle</a:t>
              </a:r>
              <a:endParaRPr kumimoji="1" lang="ja-JP" altLang="en-US" sz="2000" dirty="0"/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23249B7B-49FD-4F77-9C88-04AA371387CF}"/>
              </a:ext>
            </a:extLst>
          </p:cNvPr>
          <p:cNvGrpSpPr/>
          <p:nvPr/>
        </p:nvGrpSpPr>
        <p:grpSpPr>
          <a:xfrm>
            <a:off x="1212351" y="3510164"/>
            <a:ext cx="6852862" cy="523220"/>
            <a:chOff x="2030690" y="4400260"/>
            <a:chExt cx="6852862" cy="523220"/>
          </a:xfrm>
        </p:grpSpPr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5C8BC7DC-6D59-49DA-9E5C-F7C18EDE8E2B}"/>
                </a:ext>
              </a:extLst>
            </p:cNvPr>
            <p:cNvCxnSpPr>
              <a:cxnSpLocks/>
            </p:cNvCxnSpPr>
            <p:nvPr/>
          </p:nvCxnSpPr>
          <p:spPr>
            <a:xfrm>
              <a:off x="2030690" y="4417914"/>
              <a:ext cx="6852862" cy="0"/>
            </a:xfrm>
            <a:prstGeom prst="straightConnector1">
              <a:avLst/>
            </a:prstGeom>
            <a:ln w="698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71FEF1D8-B13C-4032-8BB4-F19200E91EFE}"/>
                </a:ext>
              </a:extLst>
            </p:cNvPr>
            <p:cNvSpPr txBox="1"/>
            <p:nvPr/>
          </p:nvSpPr>
          <p:spPr>
            <a:xfrm>
              <a:off x="3191454" y="4400260"/>
              <a:ext cx="467551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800" b="1" dirty="0">
                  <a:solidFill>
                    <a:schemeClr val="accent4"/>
                  </a:solidFill>
                </a:rPr>
                <a:t>Acquire </a:t>
              </a:r>
              <a:r>
                <a:rPr lang="en-US" altLang="ja-JP" sz="2800" b="1" u="sng" dirty="0">
                  <a:solidFill>
                    <a:schemeClr val="accent4"/>
                  </a:solidFill>
                </a:rPr>
                <a:t>community capacity</a:t>
              </a:r>
              <a:endParaRPr lang="ja-JP" altLang="en-US" sz="2800" b="1" u="sng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AFDA70E-AC38-4DB6-824E-EA529CAFDD18}"/>
              </a:ext>
            </a:extLst>
          </p:cNvPr>
          <p:cNvSpPr txBox="1"/>
          <p:nvPr/>
        </p:nvSpPr>
        <p:spPr>
          <a:xfrm>
            <a:off x="110370" y="692449"/>
            <a:ext cx="4461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3200" dirty="0"/>
              <a:t>General PCD process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8B60AE8-9B02-4DB0-9A11-1401B3FFAFEB}"/>
              </a:ext>
            </a:extLst>
          </p:cNvPr>
          <p:cNvSpPr txBox="1"/>
          <p:nvPr/>
        </p:nvSpPr>
        <p:spPr>
          <a:xfrm>
            <a:off x="204998" y="4049702"/>
            <a:ext cx="4461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ja-JP" sz="3200" dirty="0"/>
              <a:t>Analyzing framework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2A3F633-9BCD-4D95-8760-F0849727AC2C}"/>
              </a:ext>
            </a:extLst>
          </p:cNvPr>
          <p:cNvSpPr/>
          <p:nvPr/>
        </p:nvSpPr>
        <p:spPr>
          <a:xfrm>
            <a:off x="719192" y="2803792"/>
            <a:ext cx="1150706" cy="357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rgbClr val="7030A0"/>
                </a:solidFill>
              </a:rPr>
              <a:t>Needs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9F88520B-7C11-479E-B479-0F6D6D452877}"/>
              </a:ext>
            </a:extLst>
          </p:cNvPr>
          <p:cNvSpPr/>
          <p:nvPr/>
        </p:nvSpPr>
        <p:spPr>
          <a:xfrm>
            <a:off x="2213740" y="2803791"/>
            <a:ext cx="1455687" cy="370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rgbClr val="7030A0"/>
                </a:solidFill>
              </a:rPr>
              <a:t>Planning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66370B6-DEF0-43AB-B3AF-0A62E1906AAF}"/>
              </a:ext>
            </a:extLst>
          </p:cNvPr>
          <p:cNvSpPr/>
          <p:nvPr/>
        </p:nvSpPr>
        <p:spPr>
          <a:xfrm>
            <a:off x="3889014" y="2808045"/>
            <a:ext cx="1585561" cy="377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rgbClr val="7030A0"/>
                </a:solidFill>
              </a:rPr>
              <a:t>Resource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4FD9D9C6-F6A5-4DFE-A694-9224618E5A83}"/>
              </a:ext>
            </a:extLst>
          </p:cNvPr>
          <p:cNvSpPr/>
          <p:nvPr/>
        </p:nvSpPr>
        <p:spPr>
          <a:xfrm>
            <a:off x="5652339" y="2788571"/>
            <a:ext cx="1585561" cy="377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rgbClr val="7030A0"/>
                </a:solidFill>
              </a:rPr>
              <a:t>Mobilize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2516D46-4082-4CD3-93A3-5027093E0527}"/>
              </a:ext>
            </a:extLst>
          </p:cNvPr>
          <p:cNvSpPr txBox="1"/>
          <p:nvPr/>
        </p:nvSpPr>
        <p:spPr>
          <a:xfrm>
            <a:off x="2319098" y="4688248"/>
            <a:ext cx="45822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Skills to know needs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Skills to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Skills to get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Skills to mobilize residents </a:t>
            </a:r>
            <a:endParaRPr lang="ja-JP" altLang="en-US" sz="28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074D325-A85E-493F-9135-56E6336C6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AC363B8-503D-4DA7-A829-21CBBE9C76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4185" y="596019"/>
            <a:ext cx="8835629" cy="6172199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ja-JP" sz="3200" dirty="0"/>
              <a:t>Start</a:t>
            </a:r>
            <a:r>
              <a:rPr lang="ja-JP" altLang="en-US" sz="3200" dirty="0"/>
              <a:t> </a:t>
            </a:r>
            <a:r>
              <a:rPr lang="en-US" altLang="ja-JP" sz="3200" dirty="0"/>
              <a:t>of PCD in Taiwan</a:t>
            </a:r>
          </a:p>
          <a:p>
            <a:pPr marL="0" indent="0" algn="ctr">
              <a:lnSpc>
                <a:spcPts val="3400"/>
              </a:lnSpc>
              <a:buNone/>
            </a:pPr>
            <a:r>
              <a:rPr lang="en-US" altLang="ja-JP" sz="3200" dirty="0"/>
              <a:t>Comprehensive Community Development Policy</a:t>
            </a:r>
          </a:p>
          <a:p>
            <a:pPr marL="0" indent="0" algn="ctr">
              <a:lnSpc>
                <a:spcPts val="3400"/>
              </a:lnSpc>
              <a:buNone/>
            </a:pPr>
            <a:r>
              <a:rPr kumimoji="1" lang="ja-JP" altLang="en-US" dirty="0"/>
              <a:t>（社區總体營造</a:t>
            </a:r>
            <a:r>
              <a:rPr kumimoji="1" lang="en-US" altLang="ja-JP" dirty="0"/>
              <a:t>, 1994-2001</a:t>
            </a:r>
            <a:r>
              <a:rPr kumimoji="1" lang="ja-JP" altLang="en-US" dirty="0"/>
              <a:t>）</a:t>
            </a:r>
            <a:endParaRPr lang="en-US" altLang="ja-JP" sz="900" dirty="0"/>
          </a:p>
          <a:p>
            <a:pPr lvl="1">
              <a:lnSpc>
                <a:spcPct val="120000"/>
              </a:lnSpc>
            </a:pPr>
            <a:r>
              <a:rPr lang="en-US" altLang="ja-JP" dirty="0"/>
              <a:t>Background</a:t>
            </a:r>
          </a:p>
          <a:p>
            <a:pPr lvl="2">
              <a:lnSpc>
                <a:spcPct val="120000"/>
              </a:lnSpc>
              <a:buFontTx/>
              <a:buChar char="-"/>
            </a:pPr>
            <a:r>
              <a:rPr lang="en-US" altLang="ja-JP" sz="2400" dirty="0"/>
              <a:t>Started community development in the 1950s</a:t>
            </a:r>
          </a:p>
          <a:p>
            <a:pPr lvl="2">
              <a:lnSpc>
                <a:spcPct val="120000"/>
              </a:lnSpc>
              <a:buFontTx/>
              <a:buChar char="-"/>
            </a:pPr>
            <a:r>
              <a:rPr lang="en-US" altLang="ja-JP" sz="2400" dirty="0"/>
              <a:t>Democratic reforms since the 1980s</a:t>
            </a:r>
          </a:p>
          <a:p>
            <a:pPr lvl="2">
              <a:lnSpc>
                <a:spcPct val="120000"/>
              </a:lnSpc>
              <a:buFontTx/>
              <a:buChar char="-"/>
            </a:pPr>
            <a:r>
              <a:rPr lang="en-US" altLang="ja-JP" sz="2400" dirty="0"/>
              <a:t>Weakening local communities and rising local problems</a:t>
            </a:r>
            <a:endParaRPr lang="en-US" altLang="ja-JP" sz="2400" u="sng" dirty="0"/>
          </a:p>
          <a:p>
            <a:pPr lvl="1">
              <a:lnSpc>
                <a:spcPct val="120000"/>
              </a:lnSpc>
            </a:pPr>
            <a:r>
              <a:rPr lang="en-US" altLang="ja-JP" dirty="0"/>
              <a:t>Community Development Association (</a:t>
            </a:r>
            <a:r>
              <a:rPr lang="en-US" altLang="ja-JP" sz="2800" dirty="0">
                <a:solidFill>
                  <a:srgbClr val="FF0000"/>
                </a:solidFill>
              </a:rPr>
              <a:t>CDA</a:t>
            </a:r>
            <a:r>
              <a:rPr lang="en-US" altLang="ja-JP" dirty="0"/>
              <a:t>, </a:t>
            </a:r>
            <a:r>
              <a:rPr lang="ja-JP" altLang="en-US" dirty="0"/>
              <a:t>社區發展協會</a:t>
            </a:r>
            <a:r>
              <a:rPr lang="en-US" altLang="ja-JP" dirty="0"/>
              <a:t>)   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ja-JP" dirty="0"/>
              <a:t>       -  Volunteer residents’ association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ja-JP" dirty="0"/>
              <a:t>       -  A formal PCD body based on the Civil Associations Act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ja-JP" dirty="0"/>
              <a:t>          (to be established by 30 or more residents over 20 years old)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8FE-6839-442F-926D-BA77F7BF77F4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sp>
        <p:nvSpPr>
          <p:cNvPr id="29" name="タイトル 1">
            <a:extLst>
              <a:ext uri="{FF2B5EF4-FFF2-40B4-BE49-F238E27FC236}">
                <a16:creationId xmlns:a16="http://schemas.microsoft.com/office/drawing/2014/main" id="{824FD358-1FDD-46FC-90DE-3FEEEADF67A8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Introduction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  <a:p>
            <a:endParaRPr lang="ja-JP" altLang="en-US" sz="32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30" name="スライド番号プレースホルダー 3">
            <a:extLst>
              <a:ext uri="{FF2B5EF4-FFF2-40B4-BE49-F238E27FC236}">
                <a16:creationId xmlns:a16="http://schemas.microsoft.com/office/drawing/2014/main" id="{2926EA69-B797-4633-95E5-F4006B8FB154}"/>
              </a:ext>
            </a:extLst>
          </p:cNvPr>
          <p:cNvSpPr txBox="1">
            <a:spLocks/>
          </p:cNvSpPr>
          <p:nvPr/>
        </p:nvSpPr>
        <p:spPr>
          <a:xfrm>
            <a:off x="7088790" y="935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FE1B41-3559-496A-BCAB-ED4C5F9FED57}" type="slidenum">
              <a:rPr kumimoji="1" lang="ja-JP" altLang="en-US" sz="2000" smtClean="0">
                <a:solidFill>
                  <a:schemeClr val="bg1"/>
                </a:solidFill>
              </a:rPr>
              <a:pPr/>
              <a:t>8</a:t>
            </a:fld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DB3CA8A9-09C1-42D9-8961-18E3C5BEF2A8}"/>
              </a:ext>
            </a:extLst>
          </p:cNvPr>
          <p:cNvSpPr/>
          <p:nvPr/>
        </p:nvSpPr>
        <p:spPr>
          <a:xfrm>
            <a:off x="863600" y="4480561"/>
            <a:ext cx="7651750" cy="44640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61C7726-6CF1-4D68-BD6E-3A4BAD42F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8CC1837-5D0E-430C-BF8F-1A51237C23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1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4E3D4AB-7C6A-4B4C-9047-6036CA57AE9E}"/>
              </a:ext>
            </a:extLst>
          </p:cNvPr>
          <p:cNvGrpSpPr/>
          <p:nvPr/>
        </p:nvGrpSpPr>
        <p:grpSpPr>
          <a:xfrm>
            <a:off x="480701" y="1964518"/>
            <a:ext cx="3802967" cy="2682282"/>
            <a:chOff x="500135" y="1234719"/>
            <a:chExt cx="3802967" cy="268228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FF4BFDF0-E5C6-4A1D-81B4-0C267868F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135" y="1234719"/>
              <a:ext cx="3698696" cy="2465196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7062C733-5BB2-4E76-BCF4-76617BE48154}"/>
                </a:ext>
              </a:extLst>
            </p:cNvPr>
            <p:cNvSpPr/>
            <p:nvPr/>
          </p:nvSpPr>
          <p:spPr>
            <a:xfrm>
              <a:off x="1950641" y="3701557"/>
              <a:ext cx="235246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800" dirty="0"/>
                <a:t>永樂社區發展協會　</a:t>
              </a:r>
              <a:r>
                <a:rPr lang="en-US" altLang="ja-JP" sz="800" dirty="0"/>
                <a:t>https://www.facebook.com/</a:t>
              </a:r>
              <a:endParaRPr lang="ja-JP" altLang="en-US" sz="800" dirty="0"/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AD60E28-A932-4C71-9FFC-62E8B2FED7C4}"/>
              </a:ext>
            </a:extLst>
          </p:cNvPr>
          <p:cNvGrpSpPr/>
          <p:nvPr/>
        </p:nvGrpSpPr>
        <p:grpSpPr>
          <a:xfrm>
            <a:off x="3357622" y="5074827"/>
            <a:ext cx="2461737" cy="1526280"/>
            <a:chOff x="725819" y="4395558"/>
            <a:chExt cx="2461737" cy="152628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8F9EF3A-3A3A-488B-A227-EE3C61F64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819" y="4395558"/>
              <a:ext cx="2325443" cy="1308062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A338E619-337B-4C91-BAB8-11AE58298785}"/>
                </a:ext>
              </a:extLst>
            </p:cNvPr>
            <p:cNvSpPr/>
            <p:nvPr/>
          </p:nvSpPr>
          <p:spPr>
            <a:xfrm>
              <a:off x="1294428" y="5706394"/>
              <a:ext cx="189312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800" dirty="0"/>
                <a:t>林邊聖豐蓮</a:t>
              </a:r>
              <a:r>
                <a:rPr lang="en-US" altLang="ja-JP" sz="800" dirty="0"/>
                <a:t>https://www.facebook.com/</a:t>
              </a:r>
              <a:endParaRPr lang="ja-JP" altLang="en-US" sz="800" dirty="0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1234B3A-C6DF-4F33-BBA0-887FD5216200}"/>
              </a:ext>
            </a:extLst>
          </p:cNvPr>
          <p:cNvGrpSpPr/>
          <p:nvPr/>
        </p:nvGrpSpPr>
        <p:grpSpPr>
          <a:xfrm>
            <a:off x="485972" y="4665633"/>
            <a:ext cx="3068466" cy="1953337"/>
            <a:chOff x="5442763" y="4252715"/>
            <a:chExt cx="3068466" cy="1953337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E026C239-61EB-47BD-A912-4A2CA1B86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42763" y="4252715"/>
              <a:ext cx="2665362" cy="1737311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F677C906-399D-43E4-B6C1-D53B9EF1E7A7}"/>
                </a:ext>
              </a:extLst>
            </p:cNvPr>
            <p:cNvSpPr/>
            <p:nvPr/>
          </p:nvSpPr>
          <p:spPr>
            <a:xfrm>
              <a:off x="6197775" y="5952136"/>
              <a:ext cx="2313454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50" dirty="0"/>
                <a:t>https://www.cet-taiwan.org/node/592</a:t>
              </a:r>
              <a:endParaRPr lang="ja-JP" altLang="en-US" sz="1050" dirty="0"/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C8DE82D-83A7-4071-ADB2-F7C975A8383C}"/>
              </a:ext>
            </a:extLst>
          </p:cNvPr>
          <p:cNvSpPr/>
          <p:nvPr/>
        </p:nvSpPr>
        <p:spPr>
          <a:xfrm>
            <a:off x="6049873" y="4947688"/>
            <a:ext cx="2999662" cy="18209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Ins="0" rtlCol="0" anchor="ctr"/>
          <a:lstStyle/>
          <a:p>
            <a:r>
              <a:rPr kumimoji="1" lang="en-US" altLang="ja-JP" dirty="0"/>
              <a:t>Population</a:t>
            </a:r>
            <a:r>
              <a:rPr kumimoji="1" lang="ja-JP" altLang="en-US" dirty="0"/>
              <a:t>  </a:t>
            </a:r>
            <a:r>
              <a:rPr kumimoji="1" lang="en-US" altLang="ja-JP" dirty="0"/>
              <a:t>3,627</a:t>
            </a:r>
          </a:p>
          <a:p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number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households</a:t>
            </a:r>
          </a:p>
          <a:p>
            <a:r>
              <a:rPr lang="en-US" altLang="ja-JP" dirty="0"/>
              <a:t>             </a:t>
            </a:r>
            <a:r>
              <a:rPr lang="ja-JP" altLang="en-US" dirty="0"/>
              <a:t>         </a:t>
            </a:r>
            <a:r>
              <a:rPr lang="en-US" altLang="ja-JP" dirty="0"/>
              <a:t>1,349</a:t>
            </a:r>
          </a:p>
          <a:p>
            <a:r>
              <a:rPr kumimoji="1" lang="en-US" altLang="ja-JP" dirty="0"/>
              <a:t>Main</a:t>
            </a:r>
            <a:r>
              <a:rPr kumimoji="1" lang="ja-JP" altLang="en-US" dirty="0"/>
              <a:t> </a:t>
            </a:r>
            <a:r>
              <a:rPr kumimoji="1" lang="en-US" altLang="ja-JP" dirty="0"/>
              <a:t>industry</a:t>
            </a:r>
            <a:r>
              <a:rPr kumimoji="1" lang="ja-JP" altLang="en-US" dirty="0"/>
              <a:t>   </a:t>
            </a:r>
            <a:r>
              <a:rPr kumimoji="1" lang="en-US" altLang="ja-JP" dirty="0"/>
              <a:t>Agriculture</a:t>
            </a:r>
          </a:p>
          <a:p>
            <a:r>
              <a:rPr kumimoji="1" lang="ja-JP" altLang="en-US" dirty="0"/>
              <a:t>   </a:t>
            </a:r>
            <a:r>
              <a:rPr kumimoji="1" lang="en-US" altLang="ja-JP" dirty="0"/>
              <a:t>This village is famous for </a:t>
            </a:r>
          </a:p>
          <a:p>
            <a:r>
              <a:rPr kumimoji="1" lang="en-US" altLang="ja-JP" dirty="0"/>
              <a:t>   wax apple production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6E0F9D5-CF2A-4260-A48F-4569FD8E2AF7}"/>
              </a:ext>
            </a:extLst>
          </p:cNvPr>
          <p:cNvGrpSpPr/>
          <p:nvPr/>
        </p:nvGrpSpPr>
        <p:grpSpPr>
          <a:xfrm>
            <a:off x="4424348" y="1443456"/>
            <a:ext cx="4306515" cy="3633941"/>
            <a:chOff x="4379853" y="1036075"/>
            <a:chExt cx="4306515" cy="3633941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7F49EDEB-32D0-451C-A9D9-06ECB3DBA6B3}"/>
                </a:ext>
              </a:extLst>
            </p:cNvPr>
            <p:cNvGrpSpPr/>
            <p:nvPr/>
          </p:nvGrpSpPr>
          <p:grpSpPr>
            <a:xfrm>
              <a:off x="4379853" y="1036075"/>
              <a:ext cx="3982566" cy="3474488"/>
              <a:chOff x="4379853" y="1036075"/>
              <a:chExt cx="3982566" cy="3474488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9DAA51E4-D980-475F-B47E-D754AC669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379853" y="1036075"/>
                <a:ext cx="2918742" cy="2193479"/>
              </a:xfrm>
              <a:prstGeom prst="rect">
                <a:avLst/>
              </a:prstGeom>
            </p:spPr>
          </p:pic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A1530058-149A-4E0B-9B11-3F151C524EC5}"/>
                  </a:ext>
                </a:extLst>
              </p:cNvPr>
              <p:cNvSpPr/>
              <p:nvPr/>
            </p:nvSpPr>
            <p:spPr>
              <a:xfrm>
                <a:off x="4417464" y="4295119"/>
                <a:ext cx="3944955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800" dirty="0"/>
                  <a:t>環境保護局　</a:t>
                </a:r>
                <a:r>
                  <a:rPr lang="en-US" altLang="ja-JP" sz="800" dirty="0"/>
                  <a:t>http://61.219.150.100/ptlc/2017-06-03-06-19-36/571-2018-07-19-05-51-21</a:t>
                </a:r>
                <a:endParaRPr lang="ja-JP" altLang="en-US" sz="800" dirty="0"/>
              </a:p>
            </p:txBody>
          </p:sp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FDBC4EB5-693F-429F-ADE4-AB98A1F80DD6}"/>
                </a:ext>
              </a:extLst>
            </p:cNvPr>
            <p:cNvGrpSpPr/>
            <p:nvPr/>
          </p:nvGrpSpPr>
          <p:grpSpPr>
            <a:xfrm>
              <a:off x="4442989" y="2603820"/>
              <a:ext cx="4243379" cy="2066196"/>
              <a:chOff x="3426429" y="2667488"/>
              <a:chExt cx="4243379" cy="2066196"/>
            </a:xfrm>
          </p:grpSpPr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ACA13F50-94B0-4C99-98AB-B4B5C7836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304159" y="2667488"/>
                <a:ext cx="3365649" cy="1709119"/>
              </a:xfrm>
              <a:prstGeom prst="rect">
                <a:avLst/>
              </a:prstGeom>
            </p:spPr>
          </p:pic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FE6848D2-4A47-4F08-95D8-E56F4733B1E6}"/>
                  </a:ext>
                </a:extLst>
              </p:cNvPr>
              <p:cNvSpPr/>
              <p:nvPr/>
            </p:nvSpPr>
            <p:spPr>
              <a:xfrm>
                <a:off x="3426429" y="4518240"/>
                <a:ext cx="194695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800" dirty="0"/>
                  <a:t>317</a:t>
                </a:r>
                <a:r>
                  <a:rPr lang="ja-JP" altLang="en-US" sz="800" dirty="0"/>
                  <a:t>林邊故事鄉</a:t>
                </a:r>
                <a:r>
                  <a:rPr lang="en-US" altLang="ja-JP" sz="800" dirty="0"/>
                  <a:t>https://www.317nb.net/</a:t>
                </a:r>
                <a:endParaRPr lang="ja-JP" altLang="en-US" sz="800" dirty="0"/>
              </a:p>
            </p:txBody>
          </p:sp>
        </p:grpSp>
      </p:grp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E92B276-EF16-4E8B-9E28-CD9009596D98}"/>
              </a:ext>
            </a:extLst>
          </p:cNvPr>
          <p:cNvSpPr/>
          <p:nvPr/>
        </p:nvSpPr>
        <p:spPr>
          <a:xfrm>
            <a:off x="285773" y="6519967"/>
            <a:ext cx="5695953" cy="303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dirty="0">
                <a:ea typeface="PMingLiU" panose="02020500000000000000" pitchFamily="18" charset="-120"/>
              </a:rPr>
              <a:t>The</a:t>
            </a:r>
            <a:r>
              <a:rPr kumimoji="1" lang="ja-JP" altLang="en-US" dirty="0">
                <a:ea typeface="PMingLiU" panose="02020500000000000000" pitchFamily="18" charset="-120"/>
              </a:rPr>
              <a:t> </a:t>
            </a:r>
            <a:r>
              <a:rPr kumimoji="1" lang="en-US" altLang="ja-JP" dirty="0">
                <a:ea typeface="PMingLiU" panose="02020500000000000000" pitchFamily="18" charset="-120"/>
              </a:rPr>
              <a:t>8/8</a:t>
            </a:r>
            <a:r>
              <a:rPr kumimoji="1" lang="ja-JP" altLang="en-US" dirty="0">
                <a:ea typeface="PMingLiU" panose="02020500000000000000" pitchFamily="18" charset="-120"/>
              </a:rPr>
              <a:t> </a:t>
            </a:r>
            <a:r>
              <a:rPr kumimoji="1" lang="en-US" altLang="ja-JP" dirty="0">
                <a:ea typeface="PMingLiU" panose="02020500000000000000" pitchFamily="18" charset="-120"/>
              </a:rPr>
              <a:t>flood</a:t>
            </a:r>
            <a:r>
              <a:rPr kumimoji="1" lang="ja-JP" altLang="en-US" dirty="0">
                <a:ea typeface="PMingLiU" panose="02020500000000000000" pitchFamily="18" charset="-120"/>
              </a:rPr>
              <a:t>（</a:t>
            </a:r>
            <a:r>
              <a:rPr kumimoji="1" lang="en-US" altLang="ja-JP" dirty="0">
                <a:ea typeface="PMingLiU" panose="02020500000000000000" pitchFamily="18" charset="-120"/>
              </a:rPr>
              <a:t>8/8/2009</a:t>
            </a:r>
            <a:r>
              <a:rPr kumimoji="1" lang="ja-JP" altLang="en-US" dirty="0">
                <a:ea typeface="PMingLiU" panose="02020500000000000000" pitchFamily="18" charset="-120"/>
              </a:rPr>
              <a:t>）　　　　　　</a:t>
            </a:r>
            <a:r>
              <a:rPr kumimoji="1" lang="en-US" altLang="ja-JP" dirty="0">
                <a:ea typeface="PMingLiU" panose="02020500000000000000" pitchFamily="18" charset="-120"/>
              </a:rPr>
              <a:t>Wax apple</a:t>
            </a:r>
            <a:r>
              <a:rPr kumimoji="1" lang="ja-JP" altLang="en-US" dirty="0">
                <a:ea typeface="PMingLiU" panose="02020500000000000000" pitchFamily="18" charset="-120"/>
              </a:rPr>
              <a:t>　　　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45A310D-3EA5-40C4-A54B-2C4A5EE5F4F6}"/>
              </a:ext>
            </a:extLst>
          </p:cNvPr>
          <p:cNvSpPr txBox="1"/>
          <p:nvPr/>
        </p:nvSpPr>
        <p:spPr>
          <a:xfrm>
            <a:off x="5460960" y="1076189"/>
            <a:ext cx="3473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The historical site of </a:t>
            </a:r>
            <a:r>
              <a:rPr lang="en-US" altLang="ja-JP" dirty="0" err="1"/>
              <a:t>Fuqi-gucuo</a:t>
            </a:r>
            <a:endParaRPr lang="en-US" altLang="ja-JP" dirty="0"/>
          </a:p>
          <a:p>
            <a:r>
              <a:rPr lang="en-US" altLang="ja-JP" dirty="0"/>
              <a:t>                                        (</a:t>
            </a:r>
            <a:r>
              <a:rPr lang="ja-JP" altLang="en-US" dirty="0"/>
              <a:t>福記古厝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9D29646-C44B-4F2B-8019-C5D377C96E02}"/>
              </a:ext>
            </a:extLst>
          </p:cNvPr>
          <p:cNvSpPr txBox="1"/>
          <p:nvPr/>
        </p:nvSpPr>
        <p:spPr>
          <a:xfrm>
            <a:off x="285773" y="1686775"/>
            <a:ext cx="3693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The main street of </a:t>
            </a:r>
            <a:r>
              <a:rPr lang="en-US" altLang="ja-JP" dirty="0" err="1"/>
              <a:t>Linbian</a:t>
            </a:r>
            <a:r>
              <a:rPr lang="en-US" altLang="ja-JP" dirty="0"/>
              <a:t> township</a:t>
            </a:r>
            <a:endParaRPr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A62FC67-56A7-426C-B1DF-3C4B49EDC7DA}"/>
              </a:ext>
            </a:extLst>
          </p:cNvPr>
          <p:cNvSpPr txBox="1"/>
          <p:nvPr/>
        </p:nvSpPr>
        <p:spPr>
          <a:xfrm>
            <a:off x="235749" y="633941"/>
            <a:ext cx="49252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/>
              <a:t>Yong-le village in </a:t>
            </a:r>
            <a:r>
              <a:rPr lang="en-US" altLang="ja-JP" sz="2800" dirty="0" err="1"/>
              <a:t>Linbian</a:t>
            </a:r>
            <a:r>
              <a:rPr lang="en-US" altLang="ja-JP" sz="2800" dirty="0"/>
              <a:t> township, Pingtung county</a:t>
            </a:r>
            <a:endParaRPr lang="ja-JP" altLang="en-US" sz="2800" dirty="0"/>
          </a:p>
        </p:txBody>
      </p:sp>
      <p:sp>
        <p:nvSpPr>
          <p:cNvPr id="28" name="タイトル 1">
            <a:extLst>
              <a:ext uri="{FF2B5EF4-FFF2-40B4-BE49-F238E27FC236}">
                <a16:creationId xmlns:a16="http://schemas.microsoft.com/office/drawing/2014/main" id="{10D31910-F44B-4049-9605-62D7710AE1C8}"/>
              </a:ext>
            </a:extLst>
          </p:cNvPr>
          <p:cNvSpPr txBox="1">
            <a:spLocks/>
          </p:cNvSpPr>
          <p:nvPr/>
        </p:nvSpPr>
        <p:spPr>
          <a:xfrm>
            <a:off x="0" y="6896"/>
            <a:ext cx="9144000" cy="5024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b="1" dirty="0">
                <a:solidFill>
                  <a:schemeClr val="bg1"/>
                </a:solidFill>
                <a:latin typeface="Calibri" panose="020F0502020204030204" pitchFamily="34" charset="0"/>
                <a:ea typeface="MingLiU" panose="02020509000000000000" pitchFamily="49" charset="-120"/>
                <a:cs typeface="Calibri" panose="020F0502020204030204" pitchFamily="34" charset="0"/>
              </a:rPr>
              <a:t>Research site </a:t>
            </a:r>
            <a:endParaRPr lang="zh-TW" altLang="en-US" sz="36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  <a:p>
            <a:endParaRPr lang="ja-JP" altLang="en-US" sz="3200" b="1" dirty="0">
              <a:solidFill>
                <a:schemeClr val="bg1"/>
              </a:solidFill>
              <a:latin typeface="Calibri" panose="020F0502020204030204" pitchFamily="34" charset="0"/>
              <a:ea typeface="MingLiU" panose="02020509000000000000" pitchFamily="49" charset="-120"/>
              <a:cs typeface="Calibri" panose="020F0502020204030204" pitchFamily="34" charset="0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A785EB7-6467-4205-A6C6-442B513FA824}"/>
              </a:ext>
            </a:extLst>
          </p:cNvPr>
          <p:cNvSpPr/>
          <p:nvPr/>
        </p:nvSpPr>
        <p:spPr>
          <a:xfrm>
            <a:off x="3191877" y="4926875"/>
            <a:ext cx="2665362" cy="1841800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FFA0479F-EB4E-445C-ACB8-2583F12A0B06}"/>
              </a:ext>
            </a:extLst>
          </p:cNvPr>
          <p:cNvSpPr/>
          <p:nvPr/>
        </p:nvSpPr>
        <p:spPr>
          <a:xfrm>
            <a:off x="255457" y="4554002"/>
            <a:ext cx="3217207" cy="2269697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6B2AF7DE-6AA3-4AD4-BFC4-5E115E30429D}"/>
              </a:ext>
            </a:extLst>
          </p:cNvPr>
          <p:cNvSpPr/>
          <p:nvPr/>
        </p:nvSpPr>
        <p:spPr>
          <a:xfrm>
            <a:off x="4279204" y="1073415"/>
            <a:ext cx="4655476" cy="3788538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3EC363A-B755-43A4-8F0B-2C5C11351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29" grpId="0" animBg="1"/>
      <p:bldP spid="29" grpId="1" animBg="1"/>
      <p:bldP spid="30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1921</TotalTime>
  <Words>1599</Words>
  <Application>Microsoft Office PowerPoint</Application>
  <PresentationFormat>画面に合わせる (4:3)</PresentationFormat>
  <Paragraphs>308</Paragraphs>
  <Slides>20</Slides>
  <Notes>20</Notes>
  <HiddenSlides>0</HiddenSlides>
  <MMClips>19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6" baseType="lpstr">
      <vt:lpstr>游ゴシック</vt:lpstr>
      <vt:lpstr>Arial</vt:lpstr>
      <vt:lpstr>Calibri</vt:lpstr>
      <vt:lpstr>Calibri Light</vt:lpstr>
      <vt:lpstr>Wingdings</vt:lpstr>
      <vt:lpstr>Office テーマ</vt:lpstr>
      <vt:lpstr>A Case Study  about a Community’s Initiative Forming  in a Participatory Community Development Process,  Shequ-yingzao as a Strategy against Authoritarianism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Case Study  about a Community’s Initiative Forming  in a Participatory Community Development Process,  Shequ-yingzao as a Strategy against Authoritarianism</dc:title>
  <dc:creator>T.SASAKI</dc:creator>
  <cp:lastModifiedBy>T.SASAKI</cp:lastModifiedBy>
  <cp:revision>148</cp:revision>
  <cp:lastPrinted>2021-04-08T04:18:19Z</cp:lastPrinted>
  <dcterms:created xsi:type="dcterms:W3CDTF">2021-03-29T16:16:47Z</dcterms:created>
  <dcterms:modified xsi:type="dcterms:W3CDTF">2021-04-13T15:24:01Z</dcterms:modified>
</cp:coreProperties>
</file>