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3" r:id="rId4"/>
    <p:sldId id="267" r:id="rId5"/>
    <p:sldId id="258" r:id="rId6"/>
    <p:sldId id="274" r:id="rId7"/>
    <p:sldId id="259" r:id="rId8"/>
    <p:sldId id="276" r:id="rId9"/>
    <p:sldId id="272" r:id="rId10"/>
  </p:sldIdLst>
  <p:sldSz cx="12192000" cy="6858000"/>
  <p:notesSz cx="6881813" cy="96615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09" autoAdjust="0"/>
    <p:restoredTop sz="94660"/>
  </p:normalViewPr>
  <p:slideViewPr>
    <p:cSldViewPr snapToGrid="0">
      <p:cViewPr varScale="1">
        <p:scale>
          <a:sx n="60" d="100"/>
          <a:sy n="60" d="100"/>
        </p:scale>
        <p:origin x="43" y="451"/>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zh-TW" altLang="en-US"/>
              <a:t>按一下以編輯母片標題樣式</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509A250-FF31-4206-8172-F9D3106AACB1}" type="datetimeFigureOut">
              <a:rPr lang="en-US" dirty="0"/>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zh-TW" altLang="en-US"/>
              <a:t>按一下以編輯母片標題樣式</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zh-TW" altLang="en-US"/>
              <a:t>按一下以編輯母片標題樣式</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zh-TW" altLang="en-US"/>
              <a:t>按一下以編輯母片文字樣式</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TW" altLang="en-US"/>
              <a:t>按一下以編輯母片標題樣式</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TW" altLang="en-US"/>
              <a:t>按一下以編輯母片標題樣式</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nchorCtr="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796027F-7875-4030-9381-8BD8C4F21935}" type="datetimeFigureOut">
              <a:rPr lang="en-US" dirty="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7" name="Date Placeholder 4"/>
          <p:cNvSpPr>
            <a:spLocks noGrp="1"/>
          </p:cNvSpPr>
          <p:nvPr>
            <p:ph type="dt" sz="half" idx="10"/>
          </p:nvPr>
        </p:nvSpPr>
        <p:spPr/>
        <p:txBody>
          <a:bodyPr/>
          <a:lstStyle/>
          <a:p>
            <a:fld id="{4509A250-FF31-4206-8172-F9D3106AACB1}" type="datetimeFigureOut">
              <a:rPr lang="en-US" dirty="0"/>
              <a:t>4/14/2021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509A250-FF31-4206-8172-F9D3106AACB1}" type="datetimeFigureOut">
              <a:rPr lang="en-US" dirty="0"/>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4/14/2021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D0B789-EDA9-4E58-B90E-212218A745FC}"/>
              </a:ext>
            </a:extLst>
          </p:cNvPr>
          <p:cNvSpPr>
            <a:spLocks noGrp="1"/>
          </p:cNvSpPr>
          <p:nvPr>
            <p:ph type="ctrTitle"/>
          </p:nvPr>
        </p:nvSpPr>
        <p:spPr>
          <a:xfrm>
            <a:off x="1288120" y="1441868"/>
            <a:ext cx="8825658" cy="3646059"/>
          </a:xfrm>
        </p:spPr>
        <p:txBody>
          <a:bodyPr/>
          <a:lstStyle/>
          <a:p>
            <a:pPr algn="ctr">
              <a:lnSpc>
                <a:spcPct val="150000"/>
              </a:lnSpc>
            </a:pPr>
            <a:r>
              <a:rPr lang="en-US" altLang="zh-TW" sz="2800" b="1" dirty="0">
                <a:solidFill>
                  <a:schemeClr val="tx1"/>
                </a:solidFill>
                <a:effectLst/>
                <a:latin typeface="Times New Roman" panose="02020603050405020304" pitchFamily="18" charset="0"/>
                <a:cs typeface="Times New Roman" panose="02020603050405020304" pitchFamily="18" charset="0"/>
              </a:rPr>
              <a:t>Voicing Taiwan: The formation of the Imaginary “Locality” and Taiwan Identity in “Singing Taiwanese” </a:t>
            </a:r>
            <a:br>
              <a:rPr lang="en-US" altLang="zh-TW" sz="4000" dirty="0">
                <a:latin typeface="標楷體" panose="03000509000000000000" pitchFamily="65" charset="-120"/>
                <a:ea typeface="標楷體" panose="03000509000000000000" pitchFamily="65" charset="-120"/>
              </a:rPr>
            </a:br>
            <a:br>
              <a:rPr lang="en-US" altLang="zh-TW" sz="2400" b="1" dirty="0">
                <a:latin typeface="標楷體" panose="03000509000000000000" pitchFamily="65" charset="-120"/>
                <a:ea typeface="標楷體" panose="03000509000000000000" pitchFamily="65" charset="-120"/>
              </a:rPr>
            </a:b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Kuangtze Yang </a:t>
            </a:r>
            <a:r>
              <a:rPr lang="zh-TW" altLang="en-US" sz="2400" dirty="0">
                <a:latin typeface="Times New Roman" panose="02020603050405020304" pitchFamily="18" charset="0"/>
                <a:ea typeface="+mn-ea"/>
                <a:cs typeface="Times New Roman" panose="02020603050405020304" pitchFamily="18" charset="0"/>
              </a:rPr>
              <a:t>楊廣澤 </a:t>
            </a:r>
            <a:br>
              <a:rPr lang="en-US" altLang="zh-TW" sz="2400" dirty="0">
                <a:latin typeface="Times New Roman" panose="02020603050405020304" pitchFamily="18" charset="0"/>
                <a:ea typeface="+mn-ea"/>
                <a:cs typeface="Times New Roman" panose="02020603050405020304" pitchFamily="18" charset="0"/>
              </a:rPr>
            </a:br>
            <a:r>
              <a:rPr lang="en-US" altLang="zh-TW" sz="2400" b="1" dirty="0">
                <a:latin typeface="Times New Roman" panose="02020603050405020304" pitchFamily="18" charset="0"/>
                <a:ea typeface="+mn-ea"/>
                <a:cs typeface="Times New Roman" panose="02020603050405020304" pitchFamily="18" charset="0"/>
              </a:rPr>
              <a:t>Center for World Music in University of Hildesheim</a:t>
            </a:r>
            <a:endParaRPr lang="zh-TW" altLang="en-US" sz="2400" b="1" dirty="0">
              <a:latin typeface="Times New Roman" panose="02020603050405020304" pitchFamily="18" charset="0"/>
              <a:ea typeface="+mn-ea"/>
              <a:cs typeface="Times New Roman" panose="02020603050405020304" pitchFamily="18" charset="0"/>
            </a:endParaRPr>
          </a:p>
        </p:txBody>
      </p:sp>
      <p:sp>
        <p:nvSpPr>
          <p:cNvPr id="3" name="副標題 2">
            <a:extLst>
              <a:ext uri="{FF2B5EF4-FFF2-40B4-BE49-F238E27FC236}">
                <a16:creationId xmlns:a16="http://schemas.microsoft.com/office/drawing/2014/main" id="{CEC67F85-6B13-4FAB-95A2-F8A1025C1B1B}"/>
              </a:ext>
            </a:extLst>
          </p:cNvPr>
          <p:cNvSpPr>
            <a:spLocks noGrp="1"/>
          </p:cNvSpPr>
          <p:nvPr>
            <p:ph type="subTitle" idx="1"/>
          </p:nvPr>
        </p:nvSpPr>
        <p:spPr>
          <a:xfrm>
            <a:off x="1288120" y="6474928"/>
            <a:ext cx="8825658" cy="45719"/>
          </a:xfrm>
        </p:spPr>
        <p:txBody>
          <a:bodyPr>
            <a:normAutofit fontScale="25000" lnSpcReduction="20000"/>
          </a:bodyPr>
          <a:lstStyle/>
          <a:p>
            <a:pPr algn="ct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78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684EBA-9514-4443-B340-3EFBF869BFCB}"/>
              </a:ext>
            </a:extLst>
          </p:cNvPr>
          <p:cNvSpPr>
            <a:spLocks noGrp="1"/>
          </p:cNvSpPr>
          <p:nvPr>
            <p:ph type="title"/>
          </p:nvPr>
        </p:nvSpPr>
        <p:spPr>
          <a:xfrm>
            <a:off x="594329" y="396289"/>
            <a:ext cx="10734071" cy="736890"/>
          </a:xfrm>
        </p:spPr>
        <p:txBody>
          <a:body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Taiwanese songs and the "New Taiwanese Song Movement" </a:t>
            </a:r>
            <a:endParaRPr lang="zh-TW" altLang="en-US" sz="3200" b="1"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02CACD8A-AB8A-416D-856A-93A913D1836D}"/>
              </a:ext>
            </a:extLst>
          </p:cNvPr>
          <p:cNvSpPr>
            <a:spLocks noGrp="1"/>
          </p:cNvSpPr>
          <p:nvPr>
            <p:ph idx="1"/>
          </p:nvPr>
        </p:nvSpPr>
        <p:spPr>
          <a:xfrm>
            <a:off x="1038191" y="1133179"/>
            <a:ext cx="10508680" cy="5328531"/>
          </a:xfrm>
        </p:spPr>
        <p:txBody>
          <a:bodyPr>
            <a:normAutofit fontScale="92500" lnSpcReduction="20000"/>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Taiwanese Songs: An unique musical and social phenomenon which belongs to Taiwan society</a:t>
            </a:r>
          </a:p>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"New Taiwanese Song"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Movement</a:t>
            </a:r>
            <a:endParaRPr lang="en-US" altLang="zh-TW" sz="1900" dirty="0">
              <a:latin typeface="Times New Roman" panose="02020603050405020304" pitchFamily="18" charset="0"/>
              <a:cs typeface="Times New Roman" panose="02020603050405020304" pitchFamily="18" charset="0"/>
            </a:endParaRPr>
          </a:p>
          <a:p>
            <a:pPr lvl="2" indent="-342900">
              <a:buAutoNum type="arabicPeriod"/>
            </a:pPr>
            <a:r>
              <a:rPr lang="en-US" altLang="zh-TW" sz="1900" dirty="0">
                <a:latin typeface="Times New Roman" panose="02020603050405020304" pitchFamily="18" charset="0"/>
                <a:cs typeface="Times New Roman" panose="02020603050405020304" pitchFamily="18" charset="0"/>
              </a:rPr>
              <a:t>The emergence of the "New Taiwanese Song</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900" dirty="0">
                <a:latin typeface="Times New Roman" panose="02020603050405020304" pitchFamily="18" charset="0"/>
                <a:cs typeface="Times New Roman" panose="02020603050405020304" pitchFamily="18" charset="0"/>
              </a:rPr>
              <a:t> Movement</a:t>
            </a:r>
          </a:p>
          <a:p>
            <a:pPr lvl="2" indent="-342900">
              <a:buAutoNum type="arabicPeriod"/>
            </a:pPr>
            <a:r>
              <a:rPr lang="en-US" altLang="zh-TW" sz="1900" dirty="0">
                <a:latin typeface="Times New Roman" panose="02020603050405020304" pitchFamily="18" charset="0"/>
                <a:cs typeface="Times New Roman" panose="02020603050405020304" pitchFamily="18" charset="0"/>
              </a:rPr>
              <a:t>The</a:t>
            </a:r>
            <a:r>
              <a:rPr lang="zh-TW" altLang="en-US" sz="1900" dirty="0">
                <a:latin typeface="Times New Roman" panose="02020603050405020304" pitchFamily="18" charset="0"/>
                <a:cs typeface="Times New Roman" panose="02020603050405020304" pitchFamily="18" charset="0"/>
              </a:rPr>
              <a:t> </a:t>
            </a:r>
            <a:r>
              <a:rPr lang="en-US" altLang="zh-TW" sz="1900" dirty="0">
                <a:latin typeface="Times New Roman" panose="02020603050405020304" pitchFamily="18" charset="0"/>
                <a:cs typeface="Times New Roman" panose="02020603050405020304" pitchFamily="18" charset="0"/>
              </a:rPr>
              <a:t>original</a:t>
            </a:r>
            <a:r>
              <a:rPr lang="zh-TW" altLang="en-US" sz="1900" dirty="0">
                <a:latin typeface="Times New Roman" panose="02020603050405020304" pitchFamily="18" charset="0"/>
                <a:cs typeface="Times New Roman" panose="02020603050405020304" pitchFamily="18" charset="0"/>
              </a:rPr>
              <a:t> </a:t>
            </a:r>
            <a:r>
              <a:rPr lang="en-US" altLang="zh-TW" sz="1900" dirty="0">
                <a:latin typeface="Times New Roman" panose="02020603050405020304" pitchFamily="18" charset="0"/>
                <a:cs typeface="Times New Roman" panose="02020603050405020304" pitchFamily="18" charset="0"/>
              </a:rPr>
              <a:t>ideas:</a:t>
            </a:r>
            <a:r>
              <a:rPr lang="zh-TW" altLang="en-US" sz="1900" dirty="0">
                <a:latin typeface="Times New Roman" panose="02020603050405020304" pitchFamily="18" charset="0"/>
                <a:cs typeface="Times New Roman" panose="02020603050405020304" pitchFamily="18" charset="0"/>
              </a:rPr>
              <a:t> </a:t>
            </a:r>
            <a:endParaRPr lang="en-US" altLang="zh-TW" sz="1900" dirty="0">
              <a:latin typeface="Times New Roman" panose="02020603050405020304" pitchFamily="18" charset="0"/>
              <a:cs typeface="Times New Roman" panose="02020603050405020304" pitchFamily="18" charset="0"/>
            </a:endParaRPr>
          </a:p>
          <a:p>
            <a:pPr marL="800100" lvl="2" indent="0">
              <a:buNone/>
            </a:pPr>
            <a:r>
              <a:rPr lang="en-US" altLang="zh-TW" sz="1900" dirty="0">
                <a:latin typeface="Times New Roman" panose="02020603050405020304" pitchFamily="18" charset="0"/>
                <a:cs typeface="Times New Roman" panose="02020603050405020304" pitchFamily="18" charset="0"/>
              </a:rPr>
              <a:t>   (1)</a:t>
            </a:r>
            <a:r>
              <a:rPr lang="zh-TW" altLang="en-US" sz="1900" dirty="0">
                <a:latin typeface="Times New Roman" panose="02020603050405020304" pitchFamily="18" charset="0"/>
                <a:cs typeface="Times New Roman" panose="02020603050405020304" pitchFamily="18" charset="0"/>
              </a:rPr>
              <a:t> </a:t>
            </a:r>
            <a:r>
              <a:rPr lang="en-US" altLang="zh-TW" sz="1900" dirty="0">
                <a:latin typeface="Times New Roman" panose="02020603050405020304" pitchFamily="18" charset="0"/>
                <a:cs typeface="Times New Roman" panose="02020603050405020304" pitchFamily="18" charset="0"/>
              </a:rPr>
              <a:t>Emphasis on the use of mother tongue in music creation</a:t>
            </a:r>
          </a:p>
          <a:p>
            <a:pPr marL="800100" lvl="2" indent="0">
              <a:buNone/>
            </a:pPr>
            <a:r>
              <a:rPr lang="en-US" altLang="zh-TW" sz="1900" dirty="0">
                <a:latin typeface="Times New Roman" panose="02020603050405020304" pitchFamily="18" charset="0"/>
                <a:cs typeface="Times New Roman" panose="02020603050405020304" pitchFamily="18" charset="0"/>
              </a:rPr>
              <a:t>   (2) Hope to break the mainstream values and the restrictions represented by the creation in Mandarin at that time</a:t>
            </a:r>
          </a:p>
          <a:p>
            <a:pPr marL="800100" lvl="2" indent="0">
              <a:buNone/>
            </a:pPr>
            <a:r>
              <a:rPr lang="en-US" altLang="zh-TW" sz="1900" dirty="0">
                <a:latin typeface="Times New Roman" panose="02020603050405020304" pitchFamily="18" charset="0"/>
                <a:cs typeface="Times New Roman" panose="02020603050405020304" pitchFamily="18" charset="0"/>
              </a:rPr>
              <a:t>   (3)</a:t>
            </a:r>
            <a:r>
              <a:rPr lang="zh-TW" altLang="en-US" sz="1900" dirty="0">
                <a:latin typeface="Times New Roman" panose="02020603050405020304" pitchFamily="18" charset="0"/>
                <a:cs typeface="Times New Roman" panose="02020603050405020304" pitchFamily="18" charset="0"/>
              </a:rPr>
              <a:t> </a:t>
            </a:r>
            <a:r>
              <a:rPr lang="en-US" altLang="zh-TW" sz="1900" dirty="0">
                <a:latin typeface="Times New Roman" panose="02020603050405020304" pitchFamily="18" charset="0"/>
                <a:cs typeface="Times New Roman" panose="02020603050405020304" pitchFamily="18" charset="0"/>
              </a:rPr>
              <a:t>Seeking the new musical styles to counter the Japanese “Enka” style that dominated Taiwanese pop songs at the time</a:t>
            </a:r>
          </a:p>
          <a:p>
            <a:pPr marL="800100" lvl="2" indent="0">
              <a:buNone/>
            </a:pPr>
            <a:r>
              <a:rPr lang="en-US" altLang="zh-TW" sz="1900" dirty="0">
                <a:latin typeface="Times New Roman" panose="02020603050405020304" pitchFamily="18" charset="0"/>
                <a:cs typeface="Times New Roman" panose="02020603050405020304" pitchFamily="18" charset="0"/>
              </a:rPr>
              <a:t>The Changes and development after 2000</a:t>
            </a:r>
          </a:p>
          <a:p>
            <a:pPr lvl="2" indent="-342900">
              <a:buAutoNum type="arabicPeriod"/>
            </a:pPr>
            <a:r>
              <a:rPr lang="en-US" altLang="zh-TW" sz="1900" dirty="0">
                <a:latin typeface="Times New Roman" panose="02020603050405020304" pitchFamily="18" charset="0"/>
                <a:cs typeface="Times New Roman" panose="02020603050405020304" pitchFamily="18" charset="0"/>
              </a:rPr>
              <a:t>Still emphasizing on mother tongue (Taiwanese) creation, but gradually appearing different basic attitudes and reasons</a:t>
            </a:r>
          </a:p>
          <a:p>
            <a:pPr lvl="2" indent="-342900">
              <a:buAutoNum type="arabicPeriod"/>
            </a:pPr>
            <a:r>
              <a:rPr lang="en-US" altLang="zh-TW" sz="1900" dirty="0">
                <a:latin typeface="Times New Roman" panose="02020603050405020304" pitchFamily="18" charset="0"/>
                <a:cs typeface="Times New Roman" panose="02020603050405020304" pitchFamily="18" charset="0"/>
              </a:rPr>
              <a:t>The streams of musical styles are more diverse, resulting in a complex, diverse and fuzzy overall appearance.</a:t>
            </a:r>
          </a:p>
          <a:p>
            <a:pPr lvl="2" indent="-342900">
              <a:buAutoNum type="arabicPeriod"/>
            </a:pPr>
            <a:r>
              <a:rPr lang="en-US" altLang="zh-TW" sz="1900" dirty="0">
                <a:latin typeface="Times New Roman" panose="02020603050405020304" pitchFamily="18" charset="0"/>
                <a:cs typeface="Times New Roman" panose="02020603050405020304" pitchFamily="18" charset="0"/>
              </a:rPr>
              <a:t>The greatest commonality in style: Oppose the mainstream of Taiwanese pop songs that is influenced by ``Enka'' and ``karaoke style''</a:t>
            </a:r>
          </a:p>
          <a:p>
            <a:pPr marL="400050" lvl="1" indent="0">
              <a:buNone/>
            </a:pPr>
            <a:endParaRPr lang="en-US" altLang="zh-TW" sz="1900" dirty="0"/>
          </a:p>
          <a:p>
            <a:pPr lvl="2" indent="-342900">
              <a:buAutoNum type="arabicPeriod"/>
            </a:pPr>
            <a:endParaRPr lang="en-US" altLang="zh-TW" dirty="0"/>
          </a:p>
          <a:p>
            <a:pPr lvl="2" indent="-342900">
              <a:buAutoNum type="arabicPeriod"/>
            </a:pPr>
            <a:endParaRPr lang="en-US" altLang="zh-TW" dirty="0"/>
          </a:p>
          <a:p>
            <a:pPr marL="0" indent="0">
              <a:buNone/>
            </a:pPr>
            <a:endParaRPr lang="en-US" altLang="zh-TW" dirty="0"/>
          </a:p>
          <a:p>
            <a:endParaRPr lang="zh-TW" altLang="en-US" dirty="0"/>
          </a:p>
        </p:txBody>
      </p:sp>
    </p:spTree>
    <p:extLst>
      <p:ext uri="{BB962C8B-B14F-4D97-AF65-F5344CB8AC3E}">
        <p14:creationId xmlns:p14="http://schemas.microsoft.com/office/powerpoint/2010/main" val="151312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179028-A0E8-46FA-ABD8-93011400F1FA}"/>
              </a:ext>
            </a:extLst>
          </p:cNvPr>
          <p:cNvSpPr>
            <a:spLocks noGrp="1"/>
          </p:cNvSpPr>
          <p:nvPr>
            <p:ph type="title"/>
          </p:nvPr>
        </p:nvSpPr>
        <p:spPr>
          <a:xfrm>
            <a:off x="646111" y="452718"/>
            <a:ext cx="9404723" cy="45719"/>
          </a:xfrm>
        </p:spPr>
        <p:txBody>
          <a:bodyPr/>
          <a:lstStyle/>
          <a:p>
            <a:endParaRPr lang="zh-TW" altLang="en-US" dirty="0"/>
          </a:p>
        </p:txBody>
      </p:sp>
      <p:pic>
        <p:nvPicPr>
          <p:cNvPr id="6" name="videoplayback">
            <a:hlinkClick r:id="" action="ppaction://media"/>
            <a:extLst>
              <a:ext uri="{FF2B5EF4-FFF2-40B4-BE49-F238E27FC236}">
                <a16:creationId xmlns:a16="http://schemas.microsoft.com/office/drawing/2014/main" id="{1BA63771-A0D4-434D-8250-C1811F62FC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03300" y="812800"/>
            <a:ext cx="9144000" cy="5435600"/>
          </a:xfrm>
        </p:spPr>
      </p:pic>
    </p:spTree>
    <p:extLst>
      <p:ext uri="{BB962C8B-B14F-4D97-AF65-F5344CB8AC3E}">
        <p14:creationId xmlns:p14="http://schemas.microsoft.com/office/powerpoint/2010/main" val="392129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F0041B-B764-4D67-9C99-5092D25B7864}"/>
              </a:ext>
            </a:extLst>
          </p:cNvPr>
          <p:cNvSpPr>
            <a:spLocks noGrp="1"/>
          </p:cNvSpPr>
          <p:nvPr>
            <p:ph type="title"/>
          </p:nvPr>
        </p:nvSpPr>
        <p:spPr>
          <a:xfrm>
            <a:off x="646111" y="125340"/>
            <a:ext cx="9404723" cy="45719"/>
          </a:xfrm>
        </p:spPr>
        <p:txBody>
          <a:bodyPr/>
          <a:lstStyle/>
          <a:p>
            <a:endParaRPr lang="zh-TW" altLang="en-US" dirty="0"/>
          </a:p>
        </p:txBody>
      </p:sp>
      <p:pic>
        <p:nvPicPr>
          <p:cNvPr id="5" name="內容版面配置區 4">
            <a:extLst>
              <a:ext uri="{FF2B5EF4-FFF2-40B4-BE49-F238E27FC236}">
                <a16:creationId xmlns:a16="http://schemas.microsoft.com/office/drawing/2014/main" id="{EA63B282-2AA6-4A49-9232-4D705720F9F0}"/>
              </a:ext>
            </a:extLst>
          </p:cNvPr>
          <p:cNvPicPr>
            <a:picLocks noGrp="1" noChangeAspect="1"/>
          </p:cNvPicPr>
          <p:nvPr>
            <p:ph idx="1"/>
          </p:nvPr>
        </p:nvPicPr>
        <p:blipFill>
          <a:blip r:embed="rId2"/>
          <a:stretch>
            <a:fillRect/>
          </a:stretch>
        </p:blipFill>
        <p:spPr>
          <a:xfrm>
            <a:off x="3014133" y="216778"/>
            <a:ext cx="5892800" cy="6387222"/>
          </a:xfrm>
        </p:spPr>
      </p:pic>
    </p:spTree>
    <p:extLst>
      <p:ext uri="{BB962C8B-B14F-4D97-AF65-F5344CB8AC3E}">
        <p14:creationId xmlns:p14="http://schemas.microsoft.com/office/powerpoint/2010/main" val="56659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EB1EB2-83B4-4D82-A764-BDEE706347A7}"/>
              </a:ext>
            </a:extLst>
          </p:cNvPr>
          <p:cNvSpPr>
            <a:spLocks noGrp="1"/>
          </p:cNvSpPr>
          <p:nvPr>
            <p:ph type="title"/>
          </p:nvPr>
        </p:nvSpPr>
        <p:spPr>
          <a:xfrm>
            <a:off x="461640" y="572610"/>
            <a:ext cx="9588214" cy="825666"/>
          </a:xfrm>
        </p:spPr>
        <p:txBody>
          <a:bodyPr/>
          <a:lstStyle/>
          <a:p>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What we found in the above case:</a:t>
            </a:r>
            <a:endParaRPr lang="zh-TW" altLang="en-US" sz="3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6BF60B5E-7654-4E36-A855-8159A8EB4B00}"/>
              </a:ext>
            </a:extLst>
          </p:cNvPr>
          <p:cNvSpPr>
            <a:spLocks noGrp="1"/>
          </p:cNvSpPr>
          <p:nvPr>
            <p:ph idx="1"/>
          </p:nvPr>
        </p:nvSpPr>
        <p:spPr>
          <a:xfrm>
            <a:off x="1066446" y="1704514"/>
            <a:ext cx="9230295" cy="4580876"/>
          </a:xfrm>
        </p:spPr>
        <p:txBody>
          <a:bodyPr>
            <a:normAutofit/>
          </a:bodyPr>
          <a:lstStyle/>
          <a:p>
            <a:pPr>
              <a:lnSpc>
                <a:spcPct val="110000"/>
              </a:lnSpc>
            </a:pPr>
            <a:r>
              <a:rPr lang="en-US" altLang="zh-TW" sz="2800" dirty="0">
                <a:latin typeface="Times New Roman" panose="02020603050405020304" pitchFamily="18" charset="0"/>
                <a:cs typeface="Times New Roman" panose="02020603050405020304" pitchFamily="18" charset="0"/>
              </a:rPr>
              <a:t>Young generations’ consideration and strategy for voicing in Taiwanese(including speaking and singing) :</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Several common attitudes and phenomenon found in my fieldwork and interviews.</a:t>
            </a:r>
          </a:p>
          <a:p>
            <a:pPr>
              <a:lnSpc>
                <a:spcPct val="110000"/>
              </a:lnSpc>
            </a:pPr>
            <a:r>
              <a:rPr lang="en-US" altLang="zh-TW" sz="2800" dirty="0">
                <a:latin typeface="Times New Roman" panose="02020603050405020304" pitchFamily="18" charset="0"/>
                <a:cs typeface="Times New Roman" panose="02020603050405020304" pitchFamily="18" charset="0"/>
              </a:rPr>
              <a:t>Taiwanese as a metaphor, a symbol of the nostalgia  about the premodern period(voicing in Taiwanese as some kind of cultural performance), and “speaking/singing in Taiwanese” as an act for demonstrating identity(voicing in Taiwanese as a performative action), these two are mutually causal.</a:t>
            </a:r>
          </a:p>
          <a:p>
            <a:pPr marL="0" indent="0">
              <a:lnSpc>
                <a:spcPct val="150000"/>
              </a:lnSpc>
              <a:buNone/>
            </a:pPr>
            <a:endParaRPr lang="zh-TW" altLang="en-US" dirty="0"/>
          </a:p>
        </p:txBody>
      </p:sp>
    </p:spTree>
    <p:extLst>
      <p:ext uri="{BB962C8B-B14F-4D97-AF65-F5344CB8AC3E}">
        <p14:creationId xmlns:p14="http://schemas.microsoft.com/office/powerpoint/2010/main" val="298262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217719-C842-4CCB-987F-47E33DBBF17E}"/>
              </a:ext>
            </a:extLst>
          </p:cNvPr>
          <p:cNvSpPr>
            <a:spLocks noGrp="1"/>
          </p:cNvSpPr>
          <p:nvPr>
            <p:ph type="title"/>
          </p:nvPr>
        </p:nvSpPr>
        <p:spPr>
          <a:xfrm>
            <a:off x="646111" y="452718"/>
            <a:ext cx="9404723" cy="702982"/>
          </a:xfrm>
        </p:spPr>
        <p:txBody>
          <a:bodyPr/>
          <a:lstStyle/>
          <a:p>
            <a:r>
              <a:rPr lang="en-US" altLang="zh-TW" sz="3200" b="1" dirty="0">
                <a:latin typeface="Times New Roman" panose="02020603050405020304" pitchFamily="18" charset="0"/>
                <a:cs typeface="Times New Roman" panose="02020603050405020304" pitchFamily="18" charset="0"/>
              </a:rPr>
              <a:t>The research hypothesis and research questions</a:t>
            </a:r>
            <a:br>
              <a:rPr lang="en-US" altLang="zh-TW" sz="4400" dirty="0"/>
            </a:br>
            <a:endParaRPr lang="zh-TW" altLang="en-US" dirty="0"/>
          </a:p>
        </p:txBody>
      </p:sp>
      <p:sp>
        <p:nvSpPr>
          <p:cNvPr id="3" name="內容版面配置區 2">
            <a:extLst>
              <a:ext uri="{FF2B5EF4-FFF2-40B4-BE49-F238E27FC236}">
                <a16:creationId xmlns:a16="http://schemas.microsoft.com/office/drawing/2014/main" id="{523675E7-1A93-45FC-B790-093621AAA90C}"/>
              </a:ext>
            </a:extLst>
          </p:cNvPr>
          <p:cNvSpPr>
            <a:spLocks noGrp="1"/>
          </p:cNvSpPr>
          <p:nvPr>
            <p:ph idx="1"/>
          </p:nvPr>
        </p:nvSpPr>
        <p:spPr>
          <a:xfrm>
            <a:off x="1103312" y="1295400"/>
            <a:ext cx="9145588" cy="5232400"/>
          </a:xfrm>
        </p:spPr>
        <p:txBody>
          <a:bodyPr>
            <a:normAutofit lnSpcReduction="10000"/>
          </a:bodyPr>
          <a:lstStyle/>
          <a:p>
            <a:pPr>
              <a:lnSpc>
                <a:spcPct val="110000"/>
              </a:lnSpc>
            </a:pPr>
            <a:r>
              <a:rPr lang="en-US" altLang="zh-TW" sz="2400" b="1" dirty="0">
                <a:latin typeface="Times New Roman" panose="02020603050405020304" pitchFamily="18" charset="0"/>
                <a:cs typeface="Times New Roman" panose="02020603050405020304" pitchFamily="18" charset="0"/>
              </a:rPr>
              <a:t>Three</a:t>
            </a:r>
            <a:r>
              <a:rPr lang="zh-TW" altLang="en-US" sz="2400" b="1" dirty="0">
                <a:latin typeface="Times New Roman" panose="02020603050405020304" pitchFamily="18" charset="0"/>
                <a:cs typeface="Times New Roman" panose="02020603050405020304" pitchFamily="18" charset="0"/>
              </a:rPr>
              <a:t> </a:t>
            </a:r>
            <a:r>
              <a:rPr lang="en-US" altLang="zh-TW" sz="2400" b="1" dirty="0">
                <a:latin typeface="Times New Roman" panose="02020603050405020304" pitchFamily="18" charset="0"/>
                <a:cs typeface="Times New Roman" panose="02020603050405020304" pitchFamily="18" charset="0"/>
              </a:rPr>
              <a:t>basic</a:t>
            </a:r>
            <a:r>
              <a:rPr lang="zh-TW" altLang="en-US" sz="2400" b="1" dirty="0">
                <a:latin typeface="Times New Roman" panose="02020603050405020304" pitchFamily="18" charset="0"/>
                <a:cs typeface="Times New Roman" panose="02020603050405020304" pitchFamily="18" charset="0"/>
              </a:rPr>
              <a:t> </a:t>
            </a:r>
            <a:r>
              <a:rPr lang="en-US" altLang="zh-TW" sz="2400" b="1" dirty="0">
                <a:latin typeface="Times New Roman" panose="02020603050405020304" pitchFamily="18" charset="0"/>
                <a:cs typeface="Times New Roman" panose="02020603050405020304" pitchFamily="18" charset="0"/>
              </a:rPr>
              <a:t>hypothesis</a:t>
            </a:r>
            <a:r>
              <a:rPr lang="en-US" altLang="zh-TW" sz="2400" b="1" dirty="0"/>
              <a:t>:</a:t>
            </a:r>
            <a:r>
              <a:rPr lang="zh-TW" altLang="en-US" sz="2400" b="1" dirty="0"/>
              <a:t> </a:t>
            </a:r>
            <a:endParaRPr lang="en-US" altLang="zh-TW" sz="2400" b="1" dirty="0"/>
          </a:p>
          <a:p>
            <a:pPr lvl="1" indent="-342900">
              <a:lnSpc>
                <a:spcPct val="110000"/>
              </a:lnSpc>
              <a:buAutoNum type="arabicPeriod"/>
            </a:pPr>
            <a:r>
              <a:rPr lang="en-US" altLang="zh-TW" sz="2000" dirty="0">
                <a:latin typeface="Times New Roman" panose="02020603050405020304" pitchFamily="18" charset="0"/>
                <a:cs typeface="Times New Roman" panose="02020603050405020304" pitchFamily="18" charset="0"/>
              </a:rPr>
              <a:t>Taiwanese songs are an important representation of the imaginary “musical locality" of Taiwan in contemporary Taiwan society.</a:t>
            </a:r>
          </a:p>
          <a:p>
            <a:pPr lvl="1" indent="-342900">
              <a:lnSpc>
                <a:spcPct val="110000"/>
              </a:lnSpc>
              <a:buFont typeface="Wingdings 3" charset="2"/>
              <a:buAutoNum type="arabicPeriod"/>
            </a:pPr>
            <a:r>
              <a:rPr lang="en-US" altLang="zh-TW" sz="2000" dirty="0">
                <a:latin typeface="Times New Roman" panose="02020603050405020304" pitchFamily="18" charset="0"/>
                <a:cs typeface="Times New Roman" panose="02020603050405020304" pitchFamily="18" charset="0"/>
              </a:rPr>
              <a:t>The vocal style of "singing Taiwanese" is the key factor on shaping this imaginary " musical locality ".</a:t>
            </a:r>
          </a:p>
          <a:p>
            <a:pPr lvl="1" indent="-342900">
              <a:lnSpc>
                <a:spcPct val="110000"/>
              </a:lnSpc>
              <a:buFont typeface="Wingdings 3" charset="2"/>
              <a:buAutoNum type="arabicPeriod"/>
            </a:pPr>
            <a:r>
              <a:rPr lang="en-US" altLang="zh-TW" sz="2000" dirty="0">
                <a:latin typeface="Times New Roman" panose="02020603050405020304" pitchFamily="18" charset="0"/>
                <a:cs typeface="Times New Roman" panose="02020603050405020304" pitchFamily="18" charset="0"/>
              </a:rPr>
              <a:t>All the changes in singing style actually express both the Taiwan identity and the nostalgia about the pre-modern period, which are different from the past and unique to this generation.</a:t>
            </a:r>
          </a:p>
          <a:p>
            <a:pPr>
              <a:lnSpc>
                <a:spcPct val="110000"/>
              </a:lnSpc>
            </a:pPr>
            <a:r>
              <a:rPr lang="en-US" altLang="zh-TW" sz="2400" b="1" dirty="0">
                <a:latin typeface="Times New Roman" panose="02020603050405020304" pitchFamily="18" charset="0"/>
                <a:cs typeface="Times New Roman" panose="02020603050405020304" pitchFamily="18" charset="0"/>
              </a:rPr>
              <a:t>The research questions with two</a:t>
            </a:r>
            <a:r>
              <a:rPr lang="zh-TW" altLang="en-US" sz="2400" b="1" dirty="0">
                <a:latin typeface="Times New Roman" panose="02020603050405020304" pitchFamily="18" charset="0"/>
                <a:cs typeface="Times New Roman" panose="02020603050405020304" pitchFamily="18" charset="0"/>
              </a:rPr>
              <a:t> </a:t>
            </a:r>
            <a:r>
              <a:rPr lang="en-US" altLang="zh-TW" sz="2400" b="1" dirty="0">
                <a:latin typeface="Times New Roman" panose="02020603050405020304" pitchFamily="18" charset="0"/>
                <a:cs typeface="Times New Roman" panose="02020603050405020304" pitchFamily="18" charset="0"/>
              </a:rPr>
              <a:t>study perspectives:</a:t>
            </a:r>
            <a:r>
              <a:rPr lang="zh-TW" altLang="en-US" sz="2400" b="1" dirty="0">
                <a:latin typeface="Times New Roman" panose="02020603050405020304" pitchFamily="18" charset="0"/>
                <a:cs typeface="Times New Roman" panose="02020603050405020304" pitchFamily="18" charset="0"/>
              </a:rPr>
              <a:t> </a:t>
            </a:r>
            <a:endParaRPr lang="en-US" altLang="zh-TW" sz="2400" b="1" dirty="0">
              <a:latin typeface="Times New Roman" panose="02020603050405020304" pitchFamily="18" charset="0"/>
              <a:cs typeface="Times New Roman" panose="02020603050405020304" pitchFamily="18" charset="0"/>
            </a:endParaRPr>
          </a:p>
          <a:p>
            <a:pPr lvl="1" indent="-342900">
              <a:lnSpc>
                <a:spcPct val="110000"/>
              </a:lnSpc>
              <a:buAutoNum type="arabicPeriod"/>
            </a:pPr>
            <a:r>
              <a:rPr lang="en-US" altLang="zh-TW" sz="2000" kern="0" dirty="0">
                <a:effectLst/>
                <a:latin typeface="Times New Roman" panose="02020603050405020304" pitchFamily="18" charset="0"/>
                <a:ea typeface="新細明體" panose="02020500000000000000" pitchFamily="18" charset="-120"/>
              </a:rPr>
              <a:t>With regarding “singing Taiwanese" as a cultural performance, to interpret the nostalgia it expresses and the imagination of “the localness” of Taiwan it forms.</a:t>
            </a:r>
          </a:p>
          <a:p>
            <a:pPr lvl="1" indent="-342900">
              <a:lnSpc>
                <a:spcPct val="110000"/>
              </a:lnSpc>
              <a:buAutoNum type="arabicPeriod"/>
            </a:pPr>
            <a:r>
              <a:rPr lang="en-US" altLang="zh-TW" sz="2000" kern="0" dirty="0">
                <a:effectLst/>
                <a:latin typeface="Times New Roman" panose="02020603050405020304" pitchFamily="18" charset="0"/>
                <a:ea typeface="新細明體" panose="02020500000000000000" pitchFamily="18" charset="-120"/>
              </a:rPr>
              <a:t>With regarding “singing Taiwanese" as some kind of “performative action”, to explore how the Taiwan identity shaped through its practice.</a:t>
            </a:r>
          </a:p>
        </p:txBody>
      </p:sp>
    </p:spTree>
    <p:extLst>
      <p:ext uri="{BB962C8B-B14F-4D97-AF65-F5344CB8AC3E}">
        <p14:creationId xmlns:p14="http://schemas.microsoft.com/office/powerpoint/2010/main" val="319461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0FECB2-BE20-4BF0-AD42-B08369D8B49E}"/>
              </a:ext>
            </a:extLst>
          </p:cNvPr>
          <p:cNvSpPr>
            <a:spLocks noGrp="1"/>
          </p:cNvSpPr>
          <p:nvPr>
            <p:ph type="title"/>
          </p:nvPr>
        </p:nvSpPr>
        <p:spPr>
          <a:xfrm>
            <a:off x="646111" y="383343"/>
            <a:ext cx="9404723" cy="697883"/>
          </a:xfrm>
        </p:spPr>
        <p:txBody>
          <a:body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Why should we focus on “singing” instead of “song”?</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DE7ED2CD-CC94-471F-91D1-6DE668FA6F00}"/>
              </a:ext>
            </a:extLst>
          </p:cNvPr>
          <p:cNvSpPr>
            <a:spLocks noGrp="1"/>
          </p:cNvSpPr>
          <p:nvPr>
            <p:ph idx="1"/>
          </p:nvPr>
        </p:nvSpPr>
        <p:spPr>
          <a:xfrm>
            <a:off x="1104293" y="1181100"/>
            <a:ext cx="8946541" cy="5448299"/>
          </a:xfrm>
        </p:spPr>
        <p:txBody>
          <a:bodyPr>
            <a:normAutofit lnSpcReduction="10000"/>
          </a:bodyPr>
          <a:lstStyle/>
          <a:p>
            <a:pPr>
              <a:lnSpc>
                <a:spcPct val="150000"/>
              </a:lnSpc>
            </a:pPr>
            <a:r>
              <a:rPr lang="en-US" altLang="zh-TW" dirty="0">
                <a:latin typeface="Times New Roman" panose="02020603050405020304" pitchFamily="18" charset="0"/>
                <a:cs typeface="Times New Roman" panose="02020603050405020304" pitchFamily="18" charset="0"/>
              </a:rPr>
              <a:t>Taiwanese songs are one of the most important representations of the “musical locality" of Taiwan, and the vocal style of "singing in Taiwanese" is the crucial factor on shaping this imaginary " musical locality"</a:t>
            </a:r>
          </a:p>
          <a:p>
            <a:pPr>
              <a:lnSpc>
                <a:spcPct val="150000"/>
              </a:lnSpc>
            </a:pPr>
            <a:r>
              <a:rPr lang="en-US" altLang="zh-TW" b="1" dirty="0">
                <a:latin typeface="Times New Roman" panose="02020603050405020304" pitchFamily="18" charset="0"/>
                <a:cs typeface="Times New Roman" panose="02020603050405020304" pitchFamily="18" charset="0"/>
              </a:rPr>
              <a:t>The reflections and revision toward the methodology both of studying vocal music and voice study in the academic field.</a:t>
            </a:r>
          </a:p>
          <a:p>
            <a:pPr lvl="1" indent="-342900">
              <a:lnSpc>
                <a:spcPct val="150000"/>
              </a:lnSpc>
              <a:buAutoNum type="arabicPeriod"/>
            </a:pPr>
            <a:r>
              <a:rPr lang="en-US" altLang="zh-TW" sz="2000" dirty="0">
                <a:latin typeface="Times New Roman" panose="02020603050405020304" pitchFamily="18" charset="0"/>
                <a:cs typeface="Times New Roman" panose="02020603050405020304" pitchFamily="18" charset="0"/>
              </a:rPr>
              <a:t>Reflection and criticism of the "Voice </a:t>
            </a:r>
            <a:r>
              <a:rPr lang="en-US" altLang="zh-TW" sz="2000" dirty="0" err="1">
                <a:latin typeface="Times New Roman" panose="02020603050405020304" pitchFamily="18" charset="0"/>
                <a:cs typeface="Times New Roman" panose="02020603050405020304" pitchFamily="18" charset="0"/>
              </a:rPr>
              <a:t>Forgotteness</a:t>
            </a:r>
            <a:r>
              <a:rPr lang="en-US" altLang="zh-TW" sz="2000" dirty="0">
                <a:latin typeface="Times New Roman" panose="02020603050405020304" pitchFamily="18" charset="0"/>
                <a:cs typeface="Times New Roman" panose="02020603050405020304" pitchFamily="18" charset="0"/>
              </a:rPr>
              <a:t>" hypothesis in traditional musicology research</a:t>
            </a:r>
          </a:p>
          <a:p>
            <a:pPr lvl="1" indent="-342900">
              <a:lnSpc>
                <a:spcPct val="150000"/>
              </a:lnSpc>
              <a:buFont typeface="Wingdings 3" charset="2"/>
              <a:buAutoNum type="arabicPeriod"/>
            </a:pPr>
            <a:r>
              <a:rPr lang="en-US" altLang="zh-TW" sz="2000" dirty="0">
                <a:latin typeface="Times New Roman" panose="02020603050405020304" pitchFamily="18" charset="0"/>
                <a:cs typeface="Times New Roman" panose="02020603050405020304" pitchFamily="18" charset="0"/>
              </a:rPr>
              <a:t>The subsequent influence from the perspective of musical-cultural identity on vocal music research </a:t>
            </a:r>
          </a:p>
          <a:p>
            <a:pPr lvl="1" indent="-342900">
              <a:lnSpc>
                <a:spcPct val="150000"/>
              </a:lnSpc>
              <a:buFont typeface="Wingdings 3" charset="2"/>
              <a:buAutoNum type="arabicPeriod"/>
            </a:pPr>
            <a:r>
              <a:rPr lang="en-US" altLang="zh-TW" sz="2000" dirty="0">
                <a:latin typeface="Times New Roman" panose="02020603050405020304" pitchFamily="18" charset="0"/>
                <a:cs typeface="Times New Roman" panose="02020603050405020304" pitchFamily="18" charset="0"/>
              </a:rPr>
              <a:t>In the original field of performance action/utterance</a:t>
            </a:r>
            <a:r>
              <a:rPr lang="zh-TW" altLang="en-US" sz="2000" dirty="0">
                <a:latin typeface="Times New Roman" panose="02020603050405020304" pitchFamily="18" charset="0"/>
                <a:cs typeface="Times New Roman" panose="02020603050405020304" pitchFamily="18" charset="0"/>
              </a:rPr>
              <a:t> </a:t>
            </a:r>
            <a:r>
              <a:rPr lang="en-US" altLang="zh-TW" sz="2000" dirty="0">
                <a:latin typeface="Times New Roman" panose="02020603050405020304" pitchFamily="18" charset="0"/>
                <a:cs typeface="Times New Roman" panose="02020603050405020304" pitchFamily="18" charset="0"/>
              </a:rPr>
              <a:t>research, there is a lack of specific methods for analyzing voice and vocal Music.</a:t>
            </a:r>
          </a:p>
        </p:txBody>
      </p:sp>
    </p:spTree>
    <p:extLst>
      <p:ext uri="{BB962C8B-B14F-4D97-AF65-F5344CB8AC3E}">
        <p14:creationId xmlns:p14="http://schemas.microsoft.com/office/powerpoint/2010/main" val="1041043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D47E84-9BAA-4E9A-83BA-271C31A09BA5}"/>
              </a:ext>
            </a:extLst>
          </p:cNvPr>
          <p:cNvSpPr>
            <a:spLocks noGrp="1"/>
          </p:cNvSpPr>
          <p:nvPr>
            <p:ph type="title"/>
          </p:nvPr>
        </p:nvSpPr>
        <p:spPr>
          <a:xfrm>
            <a:off x="646111" y="1032808"/>
            <a:ext cx="9404723" cy="804582"/>
          </a:xfrm>
        </p:spPr>
        <p:txBody>
          <a:body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Three Key Aspects behind the Research:</a:t>
            </a:r>
            <a:r>
              <a:rPr lang="zh-TW" altLang="en-US" sz="3200" b="1" dirty="0">
                <a:latin typeface="標楷體" panose="03000509000000000000" pitchFamily="65" charset="-120"/>
                <a:ea typeface="標楷體" panose="03000509000000000000" pitchFamily="65" charset="-120"/>
              </a:rPr>
              <a:t> </a:t>
            </a:r>
            <a:endParaRPr lang="zh-TW" altLang="en-US" sz="3200" b="1" dirty="0"/>
          </a:p>
        </p:txBody>
      </p:sp>
      <p:sp>
        <p:nvSpPr>
          <p:cNvPr id="3" name="內容版面配置區 2">
            <a:extLst>
              <a:ext uri="{FF2B5EF4-FFF2-40B4-BE49-F238E27FC236}">
                <a16:creationId xmlns:a16="http://schemas.microsoft.com/office/drawing/2014/main" id="{998349B2-4F00-47AC-BB58-47940F9CF84D}"/>
              </a:ext>
            </a:extLst>
          </p:cNvPr>
          <p:cNvSpPr>
            <a:spLocks noGrp="1"/>
          </p:cNvSpPr>
          <p:nvPr>
            <p:ph idx="1"/>
          </p:nvPr>
        </p:nvSpPr>
        <p:spPr>
          <a:xfrm>
            <a:off x="1104293" y="2070100"/>
            <a:ext cx="9728807" cy="3755091"/>
          </a:xfrm>
        </p:spPr>
        <p:txBody>
          <a:bodyPr>
            <a:noAutofit/>
          </a:bodyPr>
          <a:lstStyle/>
          <a:p>
            <a:r>
              <a:rPr lang="en-US" altLang="zh-TW" sz="2800" dirty="0">
                <a:latin typeface="Times New Roman" panose="02020603050405020304" pitchFamily="18" charset="0"/>
                <a:cs typeface="Times New Roman" panose="02020603050405020304" pitchFamily="18" charset="0"/>
              </a:rPr>
              <a:t>The social significance and the cultural meaning of “Voicing in Taiwanese" – including "speaking in Taiwanese" and "singing in Taiwanese " – in the contemporary  social context of Taiwan.</a:t>
            </a:r>
          </a:p>
          <a:p>
            <a:r>
              <a:rPr lang="en-US" altLang="zh-TW" sz="2800" dirty="0">
                <a:latin typeface="Times New Roman" panose="02020603050405020304" pitchFamily="18" charset="0"/>
                <a:cs typeface="Times New Roman" panose="02020603050405020304" pitchFamily="18" charset="0"/>
              </a:rPr>
              <a:t>The method about how to describe and analyze the vocal style of singing in Taiwanese when treating singing as a performative action.</a:t>
            </a:r>
          </a:p>
          <a:p>
            <a:r>
              <a:rPr lang="en-US" altLang="zh-TW" sz="2800" dirty="0">
                <a:latin typeface="Times New Roman" panose="02020603050405020304" pitchFamily="18" charset="0"/>
                <a:cs typeface="Times New Roman" panose="02020603050405020304" pitchFamily="18" charset="0"/>
              </a:rPr>
              <a:t>The construction of the imaginary musical locality and the formation of Taiwan identity with "singing in Taiwanese "</a:t>
            </a:r>
          </a:p>
        </p:txBody>
      </p:sp>
    </p:spTree>
    <p:extLst>
      <p:ext uri="{BB962C8B-B14F-4D97-AF65-F5344CB8AC3E}">
        <p14:creationId xmlns:p14="http://schemas.microsoft.com/office/powerpoint/2010/main" val="1085458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76AE97-745B-4B36-9249-21299BB231FF}"/>
              </a:ext>
            </a:extLst>
          </p:cNvPr>
          <p:cNvSpPr>
            <a:spLocks noGrp="1"/>
          </p:cNvSpPr>
          <p:nvPr>
            <p:ph type="title"/>
          </p:nvPr>
        </p:nvSpPr>
        <p:spPr>
          <a:xfrm flipV="1">
            <a:off x="645130" y="0"/>
            <a:ext cx="9404723" cy="45719"/>
          </a:xfrm>
        </p:spPr>
        <p:txBody>
          <a:bodyPr/>
          <a:lstStyle/>
          <a:p>
            <a:endParaRPr lang="zh-TW" altLang="en-US" dirty="0"/>
          </a:p>
        </p:txBody>
      </p:sp>
      <p:sp>
        <p:nvSpPr>
          <p:cNvPr id="4" name="Rectangle 1">
            <a:extLst>
              <a:ext uri="{FF2B5EF4-FFF2-40B4-BE49-F238E27FC236}">
                <a16:creationId xmlns:a16="http://schemas.microsoft.com/office/drawing/2014/main" id="{3D53DA5E-E9AE-489D-9DE2-C11A1E4A2466}"/>
              </a:ext>
            </a:extLst>
          </p:cNvPr>
          <p:cNvSpPr>
            <a:spLocks noGrp="1" noChangeArrowheads="1"/>
          </p:cNvSpPr>
          <p:nvPr>
            <p:ph idx="1"/>
          </p:nvPr>
        </p:nvSpPr>
        <p:spPr bwMode="auto">
          <a:xfrm>
            <a:off x="348712" y="862356"/>
            <a:ext cx="11690829"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chemeClr val="tx1"/>
                </a:solidFill>
                <a:effectLst/>
                <a:latin typeface="Arial" panose="020B0604020202020204" pitchFamily="34" charset="0"/>
                <a:ea typeface="標楷體" panose="03000509000000000000" pitchFamily="65" charset="-120"/>
                <a:cs typeface="Times New Roman" panose="02020603050405020304" pitchFamily="18" charset="0"/>
              </a:rPr>
              <a:t>Reference</a:t>
            </a:r>
            <a:endParaRPr kumimoji="0" lang="en-US" altLang="zh-TW"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洪惟仁。</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2019</a:t>
            </a: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台灣社會語言地理學研究：台灣語言的分類與分區</a:t>
            </a: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。台北市：前衛出版。</a:t>
            </a:r>
            <a:endParaRPr kumimoji="0" lang="zh-TW"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連金發</a:t>
            </a:r>
            <a:endParaRPr kumimoji="0" lang="zh-TW"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2018a.</a:t>
            </a: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早期閩南語戲文中「句」的語意詮釋：語意延伸和語用推論</a:t>
            </a:r>
            <a:r>
              <a:rPr kumimoji="0" lang="en-US" altLang="zh-TW"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     (</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Interpretation of “</a:t>
            </a:r>
            <a:r>
              <a:rPr kumimoji="0" lang="en-US" altLang="zh-TW" sz="1400" b="0" i="0" u="none" strike="noStrike" cap="none" normalizeH="0" baseline="0" dirty="0" err="1">
                <a:ln>
                  <a:noFill/>
                </a:ln>
                <a:solidFill>
                  <a:schemeClr val="tx1"/>
                </a:solidFill>
                <a:effectLst/>
                <a:latin typeface="Arial" panose="020B0604020202020204" pitchFamily="34" charset="0"/>
                <a:ea typeface="TimesNewRomanPSMT"/>
                <a:cs typeface="Times New Roman" panose="02020603050405020304" pitchFamily="18" charset="0"/>
              </a:rPr>
              <a:t>ju</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in early Southern Min texts : semantic extension and pragmatic </a:t>
            </a:r>
            <a:r>
              <a:rPr kumimoji="0" lang="en-US" altLang="zh-TW" sz="1400" b="0" i="0" u="none" strike="noStrike" cap="none" normalizeH="0" baseline="0" dirty="0" err="1">
                <a:ln>
                  <a:noFill/>
                </a:ln>
                <a:solidFill>
                  <a:schemeClr val="tx1"/>
                </a:solidFill>
                <a:effectLst/>
                <a:latin typeface="Arial" panose="020B0604020202020204" pitchFamily="34" charset="0"/>
                <a:ea typeface="TimesNewRomanPSMT"/>
                <a:cs typeface="Times New Roman" panose="02020603050405020304" pitchFamily="18" charset="0"/>
              </a:rPr>
              <a:t>infererence</a:t>
            </a:r>
            <a:r>
              <a:rPr kumimoji="0" lang="en-US" altLang="zh-TW" sz="1400" b="0" i="0" u="none" strike="noStrike" cap="none" normalizeH="0" baseline="0" dirty="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清華學報</a:t>
            </a:r>
            <a:r>
              <a:rPr kumimoji="0" lang="en-US" altLang="zh-TW"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1400" b="0" i="1"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Tsing Hua </a:t>
            </a:r>
            <a:r>
              <a:rPr kumimoji="0" lang="en-US" altLang="zh-TW" sz="1400" b="0" i="1" u="none" strike="noStrike" cap="none" normalizeH="0" baseline="0" dirty="0" err="1">
                <a:ln>
                  <a:noFill/>
                </a:ln>
                <a:solidFill>
                  <a:schemeClr val="tx1"/>
                </a:solidFill>
                <a:effectLst/>
                <a:ea typeface="新細明體" panose="02020500000000000000" pitchFamily="18" charset="-120"/>
                <a:cs typeface="Times New Roman" panose="02020603050405020304" pitchFamily="18" charset="0"/>
              </a:rPr>
              <a:t>Jouranl</a:t>
            </a:r>
            <a:r>
              <a:rPr kumimoji="0" lang="en-US" altLang="zh-TW" sz="1400" b="0" i="1"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 of Chinese Studies </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48.1. : 113-141. (NSC 102-2923-H-007-001), March.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2018b. Flavors of </a:t>
            </a:r>
            <a:r>
              <a:rPr kumimoji="0" lang="en-US" altLang="zh-TW" sz="1400" b="0" i="1"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phah</a:t>
            </a:r>
            <a:r>
              <a:rPr kumimoji="0" lang="en-US" altLang="zh-TW" sz="1400" b="0" i="1" u="none" strike="noStrike" cap="none" normalizeH="0" baseline="30000" dirty="0">
                <a:ln>
                  <a:noFill/>
                </a:ln>
                <a:solidFill>
                  <a:schemeClr val="tx1"/>
                </a:solidFill>
                <a:effectLst/>
                <a:latin typeface="Arial" panose="020B0604020202020204" pitchFamily="34" charset="0"/>
                <a:ea typeface="TimesNewRomanPSMT"/>
                <a:cs typeface="Times New Roman" panose="02020603050405020304" pitchFamily="18" charset="0"/>
              </a:rPr>
              <a:t>4</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a:t>
            </a: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拍</a:t>
            </a:r>
            <a:r>
              <a:rPr kumimoji="0" lang="zh-TW" altLang="en-US"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semantics-syntax interface.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1"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The 26th Annual Conference of International Association of Chinese </a:t>
            </a:r>
            <a:r>
              <a:rPr kumimoji="0" lang="en-US" altLang="zh-TW" sz="1400" b="0" i="1" u="none" strike="noStrike" cap="none" normalizeH="0" baseline="0" dirty="0" err="1">
                <a:ln>
                  <a:noFill/>
                </a:ln>
                <a:solidFill>
                  <a:schemeClr val="tx1"/>
                </a:solidFill>
                <a:effectLst/>
                <a:latin typeface="Arial" panose="020B0604020202020204" pitchFamily="34" charset="0"/>
                <a:ea typeface="TimesNewRomanPSMT"/>
                <a:cs typeface="Times New Roman" panose="02020603050405020304" pitchFamily="18" charset="0"/>
              </a:rPr>
              <a:t>Linguistgics</a:t>
            </a:r>
            <a:r>
              <a:rPr kumimoji="0" lang="en-US" altLang="zh-TW" sz="1400" b="0" i="1"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(IACL-26),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Department of Asian Languages</a:t>
            </a:r>
            <a:r>
              <a:rPr kumimoji="0" lang="en-US" altLang="zh-TW" sz="1400" b="0" i="1"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and Culture and Center for East Asian Studies, University of Wisconsin-Madison,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May 4-6,</a:t>
            </a:r>
            <a:r>
              <a:rPr kumimoji="0" lang="en-US" altLang="zh-TW" sz="1400" b="0" i="1"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2018. Keynote speech (MOST 105-2410-H-007-043)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2020. (In press) The polyfunctional na</a:t>
            </a:r>
            <a:r>
              <a:rPr kumimoji="0" lang="en-US" altLang="zh-TW" sz="1400" b="0" i="0" u="none" strike="noStrike" cap="none" normalizeH="0" baseline="30000" dirty="0">
                <a:ln>
                  <a:noFill/>
                </a:ln>
                <a:solidFill>
                  <a:schemeClr val="tx1"/>
                </a:solidFill>
                <a:effectLst/>
                <a:latin typeface="Arial" panose="020B0604020202020204" pitchFamily="34" charset="0"/>
                <a:ea typeface="TimesNewRomanPSMT"/>
                <a:cs typeface="Times New Roman" panose="02020603050405020304" pitchFamily="18" charset="0"/>
              </a:rPr>
              <a:t>7</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/na</a:t>
            </a:r>
            <a:r>
              <a:rPr kumimoji="0" lang="en-US" altLang="zh-TW" sz="1400" b="0" i="0" u="none" strike="noStrike" cap="none" normalizeH="0" baseline="30000" dirty="0">
                <a:ln>
                  <a:noFill/>
                </a:ln>
                <a:solidFill>
                  <a:schemeClr val="tx1"/>
                </a:solidFill>
                <a:effectLst/>
                <a:latin typeface="Arial" panose="020B0604020202020204" pitchFamily="34" charset="0"/>
                <a:ea typeface="TimesNewRomanPSMT"/>
                <a:cs typeface="Times New Roman" panose="02020603050405020304" pitchFamily="18" charset="0"/>
              </a:rPr>
              <a:t>2</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 “</a:t>
            </a:r>
            <a:r>
              <a:rPr kumimoji="0" lang="zh-TW" altLang="en-US" sz="1400" b="0"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那</a:t>
            </a:r>
            <a:r>
              <a:rPr kumimoji="0" lang="zh-TW" altLang="en-US"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 </a:t>
            </a:r>
            <a:r>
              <a:rPr kumimoji="0" lang="en-US" altLang="zh-TW" sz="1400" b="0" i="0" u="none" strike="noStrike" cap="none" normalizeH="0" baseline="0" dirty="0">
                <a:ln>
                  <a:noFill/>
                </a:ln>
                <a:solidFill>
                  <a:schemeClr val="tx1"/>
                </a:solidFill>
                <a:effectLst/>
                <a:latin typeface="Arial" panose="020B0604020202020204" pitchFamily="34" charset="0"/>
                <a:ea typeface="TimesNewRomanPSMT"/>
                <a:cs typeface="Times New Roman" panose="02020603050405020304" pitchFamily="18" charset="0"/>
              </a:rPr>
              <a:t>in Early Southern Min and its Later Developments. Journal of Chinese Linguistics.</a:t>
            </a:r>
            <a:endParaRPr kumimoji="0" lang="en-US" altLang="zh-TW"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zh-TW" sz="1400" dirty="0">
              <a:latin typeface="Times New Roman" panose="02020603050405020304" pitchFamily="18" charset="0"/>
              <a:ea typeface="Times"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err="1">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Bohlman</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Philip V.  </a:t>
            </a:r>
            <a:endParaRPr kumimoji="0" lang="en-US" altLang="zh-TW"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1999. "Ontologies of Music."  In </a:t>
            </a:r>
            <a:r>
              <a:rPr kumimoji="0" lang="en-US" altLang="zh-TW" sz="1400" b="0" i="1"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Rethinking Music</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e</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dited by Nicholas Cook and Mark </a:t>
            </a:r>
            <a:r>
              <a:rPr kumimoji="0" lang="en-US" altLang="zh-TW" sz="1400" b="0" i="0" u="none" strike="noStrike" cap="none" normalizeH="0" baseline="0" dirty="0" err="1">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Everist</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17-34</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Oxford: Oxford University Press.</a:t>
            </a:r>
            <a:endParaRPr kumimoji="0" lang="en-US" altLang="zh-TW"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2000. "The Remembrance of Things Past: Music, Race, and the End of History in Modern Europe.</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400" dirty="0">
                <a:latin typeface="Times New Roman" panose="02020603050405020304" pitchFamily="18" charset="0"/>
                <a:ea typeface="Times" panose="02020603050405020304" pitchFamily="18" charset="0"/>
                <a:cs typeface="Times New Roman" panose="02020603050405020304" pitchFamily="18" charset="0"/>
              </a:rPr>
              <a:t>     </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In </a:t>
            </a:r>
            <a:r>
              <a:rPr kumimoji="0" lang="en-US" altLang="zh-TW" sz="1400" b="0" i="1"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Music and the Racial Imagination</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 e</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dited by Ronald </a:t>
            </a:r>
            <a:r>
              <a:rPr kumimoji="0" lang="en-US" altLang="zh-TW" sz="1400" b="0" i="0" u="none" strike="noStrike" cap="none" normalizeH="0" baseline="0" dirty="0" err="1">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Radano</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and Philip V. </a:t>
            </a:r>
            <a:r>
              <a:rPr kumimoji="0" lang="en-US" altLang="zh-TW" sz="1400" b="0" i="0" u="none" strike="noStrike" cap="none" normalizeH="0" baseline="0" dirty="0" err="1">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Bohlman</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644-676. Chicago: Chicago University Press.</a:t>
            </a:r>
            <a:endParaRPr kumimoji="0" lang="en-US" altLang="zh-TW"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400" b="0" i="0" u="none" strike="noStrike" cap="none" normalizeH="0" baseline="0" dirty="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Stoke, Martin. </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1994. </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Introduction: Ethnicity, Identity, and Music</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In </a:t>
            </a:r>
            <a:r>
              <a:rPr kumimoji="0" lang="en-US" altLang="zh-TW" sz="1400" b="0" i="1"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Ethnicity, Identity</a:t>
            </a:r>
            <a:r>
              <a:rPr kumimoji="0" lang="en-US" altLang="zh-TW" sz="1400" b="0" i="1"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 </a:t>
            </a:r>
            <a:r>
              <a:rPr kumimoji="0" lang="en-US" altLang="zh-TW" sz="1400" b="0" i="1"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and Music</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 </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e</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dited by </a:t>
            </a:r>
            <a:r>
              <a:rPr kumimoji="0" lang="en-US" altLang="zh-TW" sz="1400" b="0" i="0" u="none" strike="noStrike" cap="none" normalizeH="0" baseline="0" dirty="0">
                <a:ln>
                  <a:noFill/>
                </a:ln>
                <a:solidFill>
                  <a:schemeClr val="tx1"/>
                </a:solidFill>
                <a:effectLst/>
                <a:ea typeface="新細明體" panose="02020500000000000000" pitchFamily="18" charset="-120"/>
                <a:cs typeface="Times New Roman" panose="02020603050405020304" pitchFamily="18" charset="0"/>
              </a:rPr>
              <a:t>Martin Stoke, </a:t>
            </a:r>
            <a:r>
              <a:rPr kumimoji="0" lang="en-US" altLang="zh-TW" sz="1400" b="0" i="0" u="none" strike="noStrike" cap="none" normalizeH="0" baseline="0" dirty="0">
                <a:ln>
                  <a:noFill/>
                </a:ln>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rPr>
              <a:t>1-27. New York: Berg Publishers.</a:t>
            </a:r>
            <a:endParaRPr kumimoji="0" lang="en-US" altLang="zh-TW"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2896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離子">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2511</TotalTime>
  <Words>941</Words>
  <Application>Microsoft Office PowerPoint</Application>
  <PresentationFormat>寬螢幕</PresentationFormat>
  <Paragraphs>56</Paragraphs>
  <Slides>9</Slides>
  <Notes>0</Notes>
  <HiddenSlides>0</HiddenSlides>
  <MMClips>1</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9</vt:i4>
      </vt:variant>
    </vt:vector>
  </HeadingPairs>
  <TitlesOfParts>
    <vt:vector size="17" baseType="lpstr">
      <vt:lpstr>微軟正黑體</vt:lpstr>
      <vt:lpstr>新細明體</vt:lpstr>
      <vt:lpstr>標楷體</vt:lpstr>
      <vt:lpstr>Arial</vt:lpstr>
      <vt:lpstr>Century Gothic</vt:lpstr>
      <vt:lpstr>Times New Roman</vt:lpstr>
      <vt:lpstr>Wingdings 3</vt:lpstr>
      <vt:lpstr>離子</vt:lpstr>
      <vt:lpstr>Voicing Taiwan: The formation of the Imaginary “Locality” and Taiwan Identity in “Singing Taiwanese”   Kuangtze Yang 楊廣澤  Center for World Music in University of Hildesheim</vt:lpstr>
      <vt:lpstr>Taiwanese songs and the "New Taiwanese Song Movement" </vt:lpstr>
      <vt:lpstr>PowerPoint 簡報</vt:lpstr>
      <vt:lpstr>PowerPoint 簡報</vt:lpstr>
      <vt:lpstr>What we found in the above case:</vt:lpstr>
      <vt:lpstr>The research hypothesis and research questions </vt:lpstr>
      <vt:lpstr>Why should we focus on “singing” instead of “song”?</vt:lpstr>
      <vt:lpstr>Three Key Aspects behind the Research: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「新臺語歌運動」中台語演唱的現代性鄉愁與在地性塑造 楊廣澤  University of Hildesheim世界音樂中心博士候選人</dc:title>
  <dc:creator>yang kuangtze</dc:creator>
  <cp:lastModifiedBy>yang kuangtze</cp:lastModifiedBy>
  <cp:revision>91</cp:revision>
  <cp:lastPrinted>2021-04-14T14:43:27Z</cp:lastPrinted>
  <dcterms:created xsi:type="dcterms:W3CDTF">2019-11-15T12:55:26Z</dcterms:created>
  <dcterms:modified xsi:type="dcterms:W3CDTF">2021-04-14T22:45:39Z</dcterms:modified>
</cp:coreProperties>
</file>